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 id="2147483906" r:id="rId2"/>
    <p:sldMasterId id="2147483921" r:id="rId3"/>
    <p:sldMasterId id="2147483963" r:id="rId4"/>
  </p:sldMasterIdLst>
  <p:notesMasterIdLst>
    <p:notesMasterId r:id="rId63"/>
  </p:notesMasterIdLst>
  <p:handoutMasterIdLst>
    <p:handoutMasterId r:id="rId64"/>
  </p:handoutMasterIdLst>
  <p:sldIdLst>
    <p:sldId id="394" r:id="rId5"/>
    <p:sldId id="574" r:id="rId6"/>
    <p:sldId id="575" r:id="rId7"/>
    <p:sldId id="577" r:id="rId8"/>
    <p:sldId id="578" r:id="rId9"/>
    <p:sldId id="579" r:id="rId10"/>
    <p:sldId id="651" r:id="rId11"/>
    <p:sldId id="652" r:id="rId12"/>
    <p:sldId id="653" r:id="rId13"/>
    <p:sldId id="654" r:id="rId14"/>
    <p:sldId id="655" r:id="rId15"/>
    <p:sldId id="656" r:id="rId16"/>
    <p:sldId id="657" r:id="rId17"/>
    <p:sldId id="658" r:id="rId18"/>
    <p:sldId id="659" r:id="rId19"/>
    <p:sldId id="660" r:id="rId20"/>
    <p:sldId id="661" r:id="rId21"/>
    <p:sldId id="662" r:id="rId22"/>
    <p:sldId id="539" r:id="rId23"/>
    <p:sldId id="471" r:id="rId24"/>
    <p:sldId id="542" r:id="rId25"/>
    <p:sldId id="543" r:id="rId26"/>
    <p:sldId id="544" r:id="rId27"/>
    <p:sldId id="545" r:id="rId28"/>
    <p:sldId id="554" r:id="rId29"/>
    <p:sldId id="555" r:id="rId30"/>
    <p:sldId id="556" r:id="rId31"/>
    <p:sldId id="557" r:id="rId32"/>
    <p:sldId id="558" r:id="rId33"/>
    <p:sldId id="559" r:id="rId34"/>
    <p:sldId id="560" r:id="rId35"/>
    <p:sldId id="569" r:id="rId36"/>
    <p:sldId id="570" r:id="rId37"/>
    <p:sldId id="571" r:id="rId38"/>
    <p:sldId id="572" r:id="rId39"/>
    <p:sldId id="573" r:id="rId40"/>
    <p:sldId id="580" r:id="rId41"/>
    <p:sldId id="589" r:id="rId42"/>
    <p:sldId id="590" r:id="rId43"/>
    <p:sldId id="591" r:id="rId44"/>
    <p:sldId id="592" r:id="rId45"/>
    <p:sldId id="593" r:id="rId46"/>
    <p:sldId id="619" r:id="rId47"/>
    <p:sldId id="628" r:id="rId48"/>
    <p:sldId id="629" r:id="rId49"/>
    <p:sldId id="630" r:id="rId50"/>
    <p:sldId id="632" r:id="rId51"/>
    <p:sldId id="631" r:id="rId52"/>
    <p:sldId id="633" r:id="rId53"/>
    <p:sldId id="634" r:id="rId54"/>
    <p:sldId id="643" r:id="rId55"/>
    <p:sldId id="645" r:id="rId56"/>
    <p:sldId id="649" r:id="rId57"/>
    <p:sldId id="646" r:id="rId58"/>
    <p:sldId id="647" r:id="rId59"/>
    <p:sldId id="648" r:id="rId60"/>
    <p:sldId id="650" r:id="rId61"/>
    <p:sldId id="642" r:id="rId62"/>
  </p:sldIdLst>
  <p:sldSz cx="10059988" cy="7773988"/>
  <p:notesSz cx="6797675" cy="9928225"/>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6980" algn="l" rtl="0" fontAlgn="base">
      <a:spcBef>
        <a:spcPct val="0"/>
      </a:spcBef>
      <a:spcAft>
        <a:spcPct val="0"/>
      </a:spcAft>
      <a:defRPr sz="2000" kern="1200">
        <a:solidFill>
          <a:schemeClr val="tx1"/>
        </a:solidFill>
        <a:latin typeface="Arial" charset="0"/>
        <a:ea typeface="+mn-ea"/>
        <a:cs typeface="Arial" charset="0"/>
      </a:defRPr>
    </a:lvl2pPr>
    <a:lvl3pPr marL="913962" algn="l" rtl="0" fontAlgn="base">
      <a:spcBef>
        <a:spcPct val="0"/>
      </a:spcBef>
      <a:spcAft>
        <a:spcPct val="0"/>
      </a:spcAft>
      <a:defRPr sz="2000" kern="1200">
        <a:solidFill>
          <a:schemeClr val="tx1"/>
        </a:solidFill>
        <a:latin typeface="Arial" charset="0"/>
        <a:ea typeface="+mn-ea"/>
        <a:cs typeface="Arial" charset="0"/>
      </a:defRPr>
    </a:lvl3pPr>
    <a:lvl4pPr marL="1370942" algn="l" rtl="0" fontAlgn="base">
      <a:spcBef>
        <a:spcPct val="0"/>
      </a:spcBef>
      <a:spcAft>
        <a:spcPct val="0"/>
      </a:spcAft>
      <a:defRPr sz="2000" kern="1200">
        <a:solidFill>
          <a:schemeClr val="tx1"/>
        </a:solidFill>
        <a:latin typeface="Arial" charset="0"/>
        <a:ea typeface="+mn-ea"/>
        <a:cs typeface="Arial" charset="0"/>
      </a:defRPr>
    </a:lvl4pPr>
    <a:lvl5pPr marL="1827920" algn="l" rtl="0" fontAlgn="base">
      <a:spcBef>
        <a:spcPct val="0"/>
      </a:spcBef>
      <a:spcAft>
        <a:spcPct val="0"/>
      </a:spcAft>
      <a:defRPr sz="2000" kern="1200">
        <a:solidFill>
          <a:schemeClr val="tx1"/>
        </a:solidFill>
        <a:latin typeface="Arial" charset="0"/>
        <a:ea typeface="+mn-ea"/>
        <a:cs typeface="Arial" charset="0"/>
      </a:defRPr>
    </a:lvl5pPr>
    <a:lvl6pPr marL="2284901" algn="l" defTabSz="913962" rtl="0" eaLnBrk="1" latinLnBrk="0" hangingPunct="1">
      <a:defRPr sz="2000" kern="1200">
        <a:solidFill>
          <a:schemeClr val="tx1"/>
        </a:solidFill>
        <a:latin typeface="Arial" charset="0"/>
        <a:ea typeface="+mn-ea"/>
        <a:cs typeface="Arial" charset="0"/>
      </a:defRPr>
    </a:lvl6pPr>
    <a:lvl7pPr marL="2741881" algn="l" defTabSz="913962" rtl="0" eaLnBrk="1" latinLnBrk="0" hangingPunct="1">
      <a:defRPr sz="2000" kern="1200">
        <a:solidFill>
          <a:schemeClr val="tx1"/>
        </a:solidFill>
        <a:latin typeface="Arial" charset="0"/>
        <a:ea typeface="+mn-ea"/>
        <a:cs typeface="Arial" charset="0"/>
      </a:defRPr>
    </a:lvl7pPr>
    <a:lvl8pPr marL="3198861" algn="l" defTabSz="913962" rtl="0" eaLnBrk="1" latinLnBrk="0" hangingPunct="1">
      <a:defRPr sz="2000" kern="1200">
        <a:solidFill>
          <a:schemeClr val="tx1"/>
        </a:solidFill>
        <a:latin typeface="Arial" charset="0"/>
        <a:ea typeface="+mn-ea"/>
        <a:cs typeface="Arial" charset="0"/>
      </a:defRPr>
    </a:lvl8pPr>
    <a:lvl9pPr marL="3655842" algn="l" defTabSz="913962" rtl="0" eaLnBrk="1" latinLnBrk="0" hangingPunct="1">
      <a:defRPr sz="20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ie Kvardova" initials="LK"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4D400"/>
    <a:srgbClr val="0079A6"/>
    <a:srgbClr val="C9DD03"/>
    <a:srgbClr val="72C7E7"/>
    <a:srgbClr val="3C8A2E"/>
    <a:srgbClr val="002777"/>
    <a:srgbClr val="EDFD56"/>
    <a:srgbClr val="002776"/>
    <a:srgbClr val="000066"/>
    <a:srgbClr val="7BCE6C"/>
  </p:clrMru>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4007" autoAdjust="0"/>
  </p:normalViewPr>
  <p:slideViewPr>
    <p:cSldViewPr showGuides="1">
      <p:cViewPr varScale="1">
        <p:scale>
          <a:sx n="58" d="100"/>
          <a:sy n="58" d="100"/>
        </p:scale>
        <p:origin x="-1326" y="-84"/>
      </p:cViewPr>
      <p:guideLst>
        <p:guide orient="horz" pos="4896"/>
        <p:guide pos="6336"/>
      </p:guideLst>
    </p:cSldViewPr>
  </p:slideViewPr>
  <p:notesTextViewPr>
    <p:cViewPr>
      <p:scale>
        <a:sx n="100" d="100"/>
        <a:sy n="100" d="100"/>
      </p:scale>
      <p:origin x="0" y="0"/>
    </p:cViewPr>
  </p:notesTextViewPr>
  <p:notesViewPr>
    <p:cSldViewPr showGuides="1">
      <p:cViewPr varScale="1">
        <p:scale>
          <a:sx n="49" d="100"/>
          <a:sy n="49" d="100"/>
        </p:scale>
        <p:origin x="-2712"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411"/>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defTabSz="627317">
              <a:defRPr sz="800"/>
            </a:lvl1pPr>
          </a:lstStyle>
          <a:p>
            <a:endParaRPr lang="en-GB" dirty="0"/>
          </a:p>
        </p:txBody>
      </p:sp>
      <p:sp>
        <p:nvSpPr>
          <p:cNvPr id="3" name="Date Placeholder 2"/>
          <p:cNvSpPr>
            <a:spLocks noGrp="1"/>
          </p:cNvSpPr>
          <p:nvPr>
            <p:ph type="dt" sz="quarter" idx="1"/>
          </p:nvPr>
        </p:nvSpPr>
        <p:spPr bwMode="auto">
          <a:xfrm>
            <a:off x="3851078" y="0"/>
            <a:ext cx="2945033" cy="496411"/>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algn="r" defTabSz="627317">
              <a:defRPr sz="800"/>
            </a:lvl1pPr>
          </a:lstStyle>
          <a:p>
            <a:fld id="{881FED58-90E2-475F-A916-696B8358D80D}" type="datetimeFigureOut">
              <a:rPr lang="en-US"/>
              <a:pPr/>
              <a:t>11/26/2009</a:t>
            </a:fld>
            <a:endParaRPr lang="en-GB" dirty="0"/>
          </a:p>
        </p:txBody>
      </p:sp>
      <p:sp>
        <p:nvSpPr>
          <p:cNvPr id="4" name="Footer Placeholder 3"/>
          <p:cNvSpPr>
            <a:spLocks noGrp="1"/>
          </p:cNvSpPr>
          <p:nvPr>
            <p:ph type="ftr" sz="quarter" idx="2"/>
          </p:nvPr>
        </p:nvSpPr>
        <p:spPr bwMode="auto">
          <a:xfrm>
            <a:off x="0" y="9430243"/>
            <a:ext cx="2946599" cy="496411"/>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defTabSz="627317">
              <a:defRPr sz="800"/>
            </a:lvl1pPr>
          </a:lstStyle>
          <a:p>
            <a:endParaRPr lang="en-GB" dirty="0"/>
          </a:p>
        </p:txBody>
      </p:sp>
      <p:sp>
        <p:nvSpPr>
          <p:cNvPr id="5" name="Slide Number Placeholder 4"/>
          <p:cNvSpPr>
            <a:spLocks noGrp="1"/>
          </p:cNvSpPr>
          <p:nvPr>
            <p:ph type="sldNum" sz="quarter" idx="3"/>
          </p:nvPr>
        </p:nvSpPr>
        <p:spPr bwMode="auto">
          <a:xfrm>
            <a:off x="3851078" y="9430243"/>
            <a:ext cx="2945033" cy="496411"/>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algn="r" defTabSz="627317">
              <a:defRPr sz="800"/>
            </a:lvl1pPr>
          </a:lstStyle>
          <a:p>
            <a:fld id="{33D4CFF1-DA8A-4DDA-9AC2-91167C88B304}" type="slidenum">
              <a:rPr lang="en-GB"/>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41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defTabSz="627317">
              <a:defRPr sz="1200">
                <a:latin typeface="Calibri" pitchFamily="34" charset="0"/>
              </a:defRPr>
            </a:lvl1pPr>
          </a:lstStyle>
          <a:p>
            <a:endParaRPr lang="en-GB" dirty="0"/>
          </a:p>
        </p:txBody>
      </p:sp>
      <p:sp>
        <p:nvSpPr>
          <p:cNvPr id="3" name="Date Placeholder 2"/>
          <p:cNvSpPr>
            <a:spLocks noGrp="1"/>
          </p:cNvSpPr>
          <p:nvPr>
            <p:ph type="dt" idx="1"/>
          </p:nvPr>
        </p:nvSpPr>
        <p:spPr bwMode="auto">
          <a:xfrm>
            <a:off x="3851078" y="0"/>
            <a:ext cx="2945033" cy="49641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algn="r" defTabSz="627317">
              <a:defRPr sz="1200">
                <a:latin typeface="Calibri" pitchFamily="34" charset="0"/>
              </a:defRPr>
            </a:lvl1pPr>
          </a:lstStyle>
          <a:p>
            <a:fld id="{926792DD-4E30-43FF-AE64-C7B14182D0A7}" type="datetimeFigureOut">
              <a:rPr lang="en-US"/>
              <a:pPr/>
              <a:t>11/26/2009</a:t>
            </a:fld>
            <a:endParaRPr lang="en-GB" dirty="0"/>
          </a:p>
        </p:txBody>
      </p:sp>
      <p:sp>
        <p:nvSpPr>
          <p:cNvPr id="4" name="Slide Image Placeholder 3"/>
          <p:cNvSpPr>
            <a:spLocks noGrp="1" noRot="1" noChangeAspect="1"/>
          </p:cNvSpPr>
          <p:nvPr>
            <p:ph type="sldImg" idx="2"/>
          </p:nvPr>
        </p:nvSpPr>
        <p:spPr>
          <a:xfrm>
            <a:off x="990600" y="744538"/>
            <a:ext cx="4818063" cy="3722687"/>
          </a:xfrm>
          <a:prstGeom prst="rect">
            <a:avLst/>
          </a:prstGeom>
          <a:noFill/>
          <a:ln w="12700">
            <a:solidFill>
              <a:prstClr val="black"/>
            </a:solidFill>
          </a:ln>
        </p:spPr>
        <p:txBody>
          <a:bodyPr vert="horz" lIns="137704" tIns="68853" rIns="137704" bIns="68853" rtlCol="0" anchor="ctr"/>
          <a:lstStyle/>
          <a:p>
            <a:pPr lvl="0"/>
            <a:endParaRPr lang="en-GB" noProof="0" dirty="0"/>
          </a:p>
        </p:txBody>
      </p:sp>
      <p:sp>
        <p:nvSpPr>
          <p:cNvPr id="5" name="Notes Placeholder 4"/>
          <p:cNvSpPr>
            <a:spLocks noGrp="1"/>
          </p:cNvSpPr>
          <p:nvPr>
            <p:ph type="body" sz="quarter" idx="3"/>
          </p:nvPr>
        </p:nvSpPr>
        <p:spPr bwMode="auto">
          <a:xfrm>
            <a:off x="679142" y="4715907"/>
            <a:ext cx="5439392" cy="4467701"/>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30243"/>
            <a:ext cx="2946599" cy="496411"/>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defTabSz="627317">
              <a:defRPr sz="12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30243"/>
            <a:ext cx="2945033" cy="496411"/>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algn="r" defTabSz="627317">
              <a:defRPr sz="1200">
                <a:latin typeface="Calibri" pitchFamily="34" charset="0"/>
              </a:defRPr>
            </a:lvl1pPr>
          </a:lstStyle>
          <a:p>
            <a:fld id="{47D2F241-0E93-4882-A868-EF6BDC7D2C10}" type="slidenum">
              <a:rPr lang="en-GB"/>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593" indent="-285613" algn="l" rtl="0" eaLnBrk="0" fontAlgn="base" hangingPunct="0">
      <a:spcBef>
        <a:spcPct val="30000"/>
      </a:spcBef>
      <a:spcAft>
        <a:spcPct val="0"/>
      </a:spcAft>
      <a:defRPr sz="1200" kern="1200">
        <a:solidFill>
          <a:schemeClr val="tx1"/>
        </a:solidFill>
        <a:latin typeface="+mn-lt"/>
        <a:ea typeface="+mn-ea"/>
        <a:cs typeface="+mn-cs"/>
      </a:defRPr>
    </a:lvl2pPr>
    <a:lvl3pPr marL="1142449" indent="-228490" algn="l" rtl="0" eaLnBrk="0" fontAlgn="base" hangingPunct="0">
      <a:spcBef>
        <a:spcPct val="30000"/>
      </a:spcBef>
      <a:spcAft>
        <a:spcPct val="0"/>
      </a:spcAft>
      <a:defRPr sz="1200" kern="1200">
        <a:solidFill>
          <a:schemeClr val="tx1"/>
        </a:solidFill>
        <a:latin typeface="+mn-lt"/>
        <a:ea typeface="+mn-ea"/>
        <a:cs typeface="+mn-cs"/>
      </a:defRPr>
    </a:lvl3pPr>
    <a:lvl4pPr marL="1599430" indent="-228490" algn="l" rtl="0" eaLnBrk="0" fontAlgn="base" hangingPunct="0">
      <a:spcBef>
        <a:spcPct val="30000"/>
      </a:spcBef>
      <a:spcAft>
        <a:spcPct val="0"/>
      </a:spcAft>
      <a:defRPr sz="1200" kern="1200">
        <a:solidFill>
          <a:schemeClr val="tx1"/>
        </a:solidFill>
        <a:latin typeface="+mn-lt"/>
        <a:ea typeface="+mn-ea"/>
        <a:cs typeface="+mn-cs"/>
      </a:defRPr>
    </a:lvl4pPr>
    <a:lvl5pPr marL="2056410" indent="-228490" algn="l" rtl="0" eaLnBrk="0" fontAlgn="base" hangingPunct="0">
      <a:spcBef>
        <a:spcPct val="30000"/>
      </a:spcBef>
      <a:spcAft>
        <a:spcPct val="0"/>
      </a:spcAft>
      <a:defRPr sz="1200" kern="1200">
        <a:solidFill>
          <a:schemeClr val="tx1"/>
        </a:solidFill>
        <a:latin typeface="+mn-lt"/>
        <a:ea typeface="+mn-ea"/>
        <a:cs typeface="+mn-cs"/>
      </a:defRPr>
    </a:lvl5pPr>
    <a:lvl6pPr marL="2284901" algn="l" defTabSz="913962" rtl="0" eaLnBrk="1" latinLnBrk="0" hangingPunct="1">
      <a:defRPr sz="1200" kern="1200">
        <a:solidFill>
          <a:schemeClr val="tx1"/>
        </a:solidFill>
        <a:latin typeface="+mn-lt"/>
        <a:ea typeface="+mn-ea"/>
        <a:cs typeface="+mn-cs"/>
      </a:defRPr>
    </a:lvl6pPr>
    <a:lvl7pPr marL="2741881" algn="l" defTabSz="913962" rtl="0" eaLnBrk="1" latinLnBrk="0" hangingPunct="1">
      <a:defRPr sz="1200" kern="1200">
        <a:solidFill>
          <a:schemeClr val="tx1"/>
        </a:solidFill>
        <a:latin typeface="+mn-lt"/>
        <a:ea typeface="+mn-ea"/>
        <a:cs typeface="+mn-cs"/>
      </a:defRPr>
    </a:lvl7pPr>
    <a:lvl8pPr marL="3198861" algn="l" defTabSz="913962" rtl="0" eaLnBrk="1" latinLnBrk="0" hangingPunct="1">
      <a:defRPr sz="1200" kern="1200">
        <a:solidFill>
          <a:schemeClr val="tx1"/>
        </a:solidFill>
        <a:latin typeface="+mn-lt"/>
        <a:ea typeface="+mn-ea"/>
        <a:cs typeface="+mn-cs"/>
      </a:defRPr>
    </a:lvl8pPr>
    <a:lvl9pPr marL="3655842" algn="l" defTabSz="9139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13</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14</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15</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16</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17</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18</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19</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20</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21</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BF39154-D9DB-42BC-99EB-DA2123D00F2E}" type="slidenum">
              <a:rPr lang="en-US" smtClean="0"/>
              <a:pPr/>
              <a:t>2</a:t>
            </a:fld>
            <a:endParaRPr lang="en-US" smtClean="0"/>
          </a:p>
        </p:txBody>
      </p:sp>
      <p:sp>
        <p:nvSpPr>
          <p:cNvPr id="64515" name="Rectangle 2"/>
          <p:cNvSpPr>
            <a:spLocks noGrp="1" noRot="1" noChangeAspect="1" noChangeArrowheads="1" noTextEdit="1"/>
          </p:cNvSpPr>
          <p:nvPr>
            <p:ph type="sldImg"/>
          </p:nvPr>
        </p:nvSpPr>
        <p:spPr>
          <a:xfrm>
            <a:off x="992188" y="744538"/>
            <a:ext cx="4816475" cy="3722687"/>
          </a:xfrm>
          <a:ln/>
        </p:spPr>
      </p:sp>
      <p:sp>
        <p:nvSpPr>
          <p:cNvPr id="64516" name="Rectangle 3"/>
          <p:cNvSpPr>
            <a:spLocks noGrp="1" noChangeArrowheads="1"/>
          </p:cNvSpPr>
          <p:nvPr>
            <p:ph type="body" idx="1"/>
          </p:nvPr>
        </p:nvSpPr>
        <p:spPr>
          <a:xfrm>
            <a:off x="906463" y="4718050"/>
            <a:ext cx="4984750" cy="4465638"/>
          </a:xfrm>
          <a:noFill/>
          <a:ln/>
        </p:spPr>
        <p:txBody>
          <a:bodyPr/>
          <a:lstStyle/>
          <a:p>
            <a:pPr eaLnBrk="1" hangingPunct="1"/>
            <a:r>
              <a:rPr lang="en-GB" sz="1000" smtClean="0"/>
              <a:t>What is Solvency II?</a:t>
            </a:r>
            <a:endParaRPr lang="cs-CZ" sz="1000" smtClean="0"/>
          </a:p>
          <a:p>
            <a:pPr eaLnBrk="1" hangingPunct="1"/>
            <a:r>
              <a:rPr lang="en-GB" sz="1000" smtClean="0"/>
              <a:t>Future European Framework for the prudential supervision of the insurance industry based on the following principles</a:t>
            </a:r>
          </a:p>
          <a:p>
            <a:pPr lvl="1" eaLnBrk="1" hangingPunct="1"/>
            <a:r>
              <a:rPr lang="en-GB" sz="1000" smtClean="0"/>
              <a:t>Basel II three-pillar structure adapted for the insurance sector</a:t>
            </a:r>
          </a:p>
          <a:p>
            <a:pPr lvl="1" eaLnBrk="1" hangingPunct="1"/>
            <a:r>
              <a:rPr lang="en-GB" sz="1000" smtClean="0"/>
              <a:t>Move away from one approach fits all to an approach geared to the risks which companies are exposed; it encourages companies to measure and manage risk</a:t>
            </a:r>
          </a:p>
          <a:p>
            <a:pPr lvl="1" eaLnBrk="1" hangingPunct="1"/>
            <a:r>
              <a:rPr lang="en-GB" sz="1000" smtClean="0"/>
              <a:t>Takes into account the risks associated with the company’s organisation and management approach</a:t>
            </a:r>
          </a:p>
          <a:p>
            <a:pPr lvl="1" eaLnBrk="1" hangingPunct="1"/>
            <a:r>
              <a:rPr lang="en-GB" sz="1000" smtClean="0"/>
              <a:t>Providing sufficient capital in order to reduce the risk of ruin to an acceptably low level and hence increase the level of protection to policyholders</a:t>
            </a:r>
          </a:p>
          <a:p>
            <a:pPr lvl="1" eaLnBrk="1" hangingPunct="1"/>
            <a:r>
              <a:rPr lang="en-GB" sz="1000" smtClean="0"/>
              <a:t>Encourage dialogue between the companies and the regulator</a:t>
            </a:r>
          </a:p>
          <a:p>
            <a:pPr lvl="1" eaLnBrk="1" hangingPunct="1"/>
            <a:r>
              <a:rPr lang="en-GB" sz="1000" smtClean="0"/>
              <a:t>Make allowance for subsequent adaptation to international prudential and accounting developments and be designed to avoid a proliferation of reporting systems and regulatory arbitrage</a:t>
            </a:r>
          </a:p>
          <a:p>
            <a:pPr eaLnBrk="1" hangingPunct="1"/>
            <a:endParaRPr lang="cs-CZ" sz="1000" smtClean="0"/>
          </a:p>
          <a:p>
            <a:pPr eaLnBrk="1" hangingPunct="1"/>
            <a:r>
              <a:rPr lang="en-GB" sz="1000" smtClean="0"/>
              <a:t>Background on Solvency II</a:t>
            </a:r>
            <a:endParaRPr lang="cs-CZ" sz="1000" smtClean="0"/>
          </a:p>
          <a:p>
            <a:pPr eaLnBrk="1" hangingPunct="1"/>
            <a:r>
              <a:rPr lang="en-GB" sz="1000" smtClean="0"/>
              <a:t>“One of the objectives of Solvency II is to establish a solvency system that is </a:t>
            </a:r>
            <a:r>
              <a:rPr lang="en-GB" sz="1000" u="sng" smtClean="0"/>
              <a:t>better matched to the true risks of an insurance company</a:t>
            </a:r>
            <a:r>
              <a:rPr lang="en-GB" sz="1000" smtClean="0"/>
              <a:t>. A future solvency system in the EU should also not be overly prescriptive, avoid undue complexity, reflect market developments (such as derivatives and ART) and, where possible, be based on common accounting principles.”</a:t>
            </a:r>
          </a:p>
          <a:p>
            <a:pPr algn="r" eaLnBrk="1" hangingPunct="1"/>
            <a:r>
              <a:rPr lang="en-GB" sz="1000" smtClean="0"/>
              <a:t>European Commission</a:t>
            </a:r>
          </a:p>
          <a:p>
            <a:pPr eaLnBrk="1" hangingPunct="1"/>
            <a:endParaRPr lang="en-GB" sz="10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23</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24</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25</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26</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27</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28</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29</a:t>
            </a:fld>
            <a:endParaRPr lang="en-GB"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30</a:t>
            </a:fld>
            <a:endParaRPr lang="en-GB"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31</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90600" y="741363"/>
            <a:ext cx="4818063" cy="3724275"/>
          </a:xfrm>
          <a:ln/>
        </p:spPr>
      </p:sp>
      <p:sp>
        <p:nvSpPr>
          <p:cNvPr id="66563" name="Rectangle 3"/>
          <p:cNvSpPr>
            <a:spLocks noGrp="1" noChangeArrowheads="1"/>
          </p:cNvSpPr>
          <p:nvPr>
            <p:ph type="body" idx="1"/>
          </p:nvPr>
        </p:nvSpPr>
        <p:spPr>
          <a:xfrm>
            <a:off x="908050" y="4718050"/>
            <a:ext cx="4981575" cy="4467225"/>
          </a:xfrm>
          <a:noFill/>
          <a:ln/>
        </p:spPr>
        <p:txBody>
          <a:bodyPr/>
          <a:lstStyle/>
          <a:p>
            <a:pPr eaLnBrk="1" hangingPunct="1"/>
            <a:r>
              <a:rPr lang="en-GB" smtClean="0"/>
              <a:t>http://ec.europa.eu/internal_market/insurance/solvency/index_en.htm#proposal</a:t>
            </a:r>
          </a:p>
          <a:p>
            <a:pPr eaLnBrk="1" hangingPunct="1"/>
            <a:r>
              <a:rPr lang="en-GB" smtClean="0"/>
              <a:t>April – June( or July –other place on the webpage) 2008 :Fourth Quantitative Impact Study (QIS4)</a:t>
            </a:r>
          </a:p>
          <a:p>
            <a:pPr eaLnBrk="1" hangingPunct="1"/>
            <a:r>
              <a:rPr lang="en-GB" smtClean="0"/>
              <a:t>November 2008 :QIS 4 results</a:t>
            </a:r>
          </a:p>
          <a:p>
            <a:pPr eaLnBrk="1" hangingPunct="1"/>
            <a:r>
              <a:rPr lang="en-GB" smtClean="0"/>
              <a:t>2009 : Adoption of the Directive by the European Parliament and the Council</a:t>
            </a:r>
          </a:p>
          <a:p>
            <a:pPr eaLnBrk="1" hangingPunct="1"/>
            <a:r>
              <a:rPr lang="en-GB" smtClean="0"/>
              <a:t>October 2009 : CEIOPS advice on implementing measures</a:t>
            </a:r>
          </a:p>
          <a:p>
            <a:pPr eaLnBrk="1" hangingPunct="1"/>
            <a:r>
              <a:rPr lang="en-GB" smtClean="0"/>
              <a:t>2010 : Adoption of the implementing measures</a:t>
            </a:r>
          </a:p>
          <a:p>
            <a:pPr eaLnBrk="1" hangingPunct="1"/>
            <a:r>
              <a:rPr lang="en-GB" smtClean="0"/>
              <a:t>2012 : Transposition of the Directive </a:t>
            </a:r>
          </a:p>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33</a:t>
            </a:fld>
            <a:endParaRPr lang="en-GB"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34</a:t>
            </a:fld>
            <a:endParaRPr lang="en-GB"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35</a:t>
            </a:fld>
            <a:endParaRPr lang="en-GB"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36</a:t>
            </a:fld>
            <a:endParaRPr lang="en-GB"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37</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38</a:t>
            </a:fld>
            <a:endParaRPr lang="en-GB"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39</a:t>
            </a:fld>
            <a:endParaRPr lang="en-GB"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40</a:t>
            </a:fld>
            <a:endParaRPr lang="en-GB"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41</a:t>
            </a:fld>
            <a:endParaRPr lang="en-GB"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42</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7</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43</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44</a:t>
            </a:fld>
            <a:endParaRPr lang="en-GB"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45</a:t>
            </a:fld>
            <a:endParaRPr lang="en-GB"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46</a:t>
            </a:fld>
            <a:endParaRPr lang="en-GB"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47</a:t>
            </a:fld>
            <a:endParaRPr lang="en-GB"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48</a:t>
            </a:fld>
            <a:endParaRPr lang="en-GB"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49</a:t>
            </a:fld>
            <a:endParaRPr lang="en-GB"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50</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51</a:t>
            </a:fld>
            <a:endParaRPr lang="en-GB"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52</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8</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53</a:t>
            </a:fld>
            <a:endParaRPr lang="en-GB"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54</a:t>
            </a:fld>
            <a:endParaRPr lang="en-GB"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55</a:t>
            </a:fld>
            <a:endParaRPr lang="en-GB"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56</a:t>
            </a:fld>
            <a:endParaRPr lang="en-GB"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r>
              <a:rPr lang="en-GB" sz="1200" kern="1200" baseline="0" dirty="0" smtClean="0">
                <a:solidFill>
                  <a:schemeClr val="tx1"/>
                </a:solidFill>
                <a:latin typeface="+mn-lt"/>
                <a:ea typeface="+mn-ea"/>
                <a:cs typeface="+mn-cs"/>
              </a:rPr>
              <a:t>following </a:t>
            </a:r>
            <a:r>
              <a:rPr lang="en-GB" sz="1200" kern="1200" baseline="0" dirty="0" err="1" smtClean="0">
                <a:solidFill>
                  <a:schemeClr val="tx1"/>
                </a:solidFill>
                <a:latin typeface="+mn-lt"/>
                <a:ea typeface="+mn-ea"/>
                <a:cs typeface="+mn-cs"/>
              </a:rPr>
              <a:t>submodules</a:t>
            </a:r>
            <a:r>
              <a:rPr lang="en-GB"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mortality rates, where an increase in the mortality rate leads to an increase in the value of insurance liabilities (mortality risk);</a:t>
            </a:r>
          </a:p>
          <a:p>
            <a:r>
              <a:rPr lang="en-US" sz="1200" kern="1200" baseline="0" dirty="0" smtClean="0">
                <a:solidFill>
                  <a:schemeClr val="tx1"/>
                </a:solidFill>
                <a:latin typeface="+mn-lt"/>
                <a:ea typeface="+mn-ea"/>
                <a:cs typeface="+mn-cs"/>
              </a:rPr>
              <a:t>(b) the risk of loss, or of adverse change in the value of </a:t>
            </a:r>
            <a:r>
              <a:rPr lang="en-US" sz="1200" kern="1200" baseline="0" dirty="0" err="1" smtClean="0">
                <a:solidFill>
                  <a:schemeClr val="tx1"/>
                </a:solidFill>
                <a:latin typeface="+mn-lt"/>
                <a:ea typeface="+mn-ea"/>
                <a:cs typeface="+mn-cs"/>
              </a:rPr>
              <a:t>insuranceliabilities</a:t>
            </a:r>
            <a:r>
              <a:rPr lang="en-US" sz="1200" kern="1200" baseline="0" dirty="0" smtClean="0">
                <a:solidFill>
                  <a:schemeClr val="tx1"/>
                </a:solidFill>
                <a:latin typeface="+mn-lt"/>
                <a:ea typeface="+mn-ea"/>
                <a:cs typeface="+mn-cs"/>
              </a:rPr>
              <a:t>, resulting from changes in the level, trend, or volatility of</a:t>
            </a:r>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mortality rates, where a decrease in the mortality rate leads to an increase in the value of insurance liabilities (longevity risk);</a:t>
            </a:r>
          </a:p>
          <a:p>
            <a:r>
              <a:rPr lang="en-US" sz="1200" kern="1200" baseline="0" dirty="0" smtClean="0">
                <a:solidFill>
                  <a:schemeClr val="tx1"/>
                </a:solidFill>
                <a:latin typeface="+mn-lt"/>
                <a:ea typeface="+mn-ea"/>
                <a:cs typeface="+mn-cs"/>
              </a:rPr>
              <a:t>(c)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disability, sickness and morbidity rates (disability – morbidity risk);</a:t>
            </a:r>
          </a:p>
          <a:p>
            <a:r>
              <a:rPr lang="en-US" sz="1200" kern="1200" baseline="0" dirty="0" smtClean="0">
                <a:solidFill>
                  <a:schemeClr val="tx1"/>
                </a:solidFill>
                <a:latin typeface="+mn-lt"/>
                <a:ea typeface="+mn-ea"/>
                <a:cs typeface="+mn-cs"/>
              </a:rPr>
              <a:t>(d) the risk of loss, or of adverse change in the value of insurance liabilities, resulting from changes in the level, trend, or volatility of</a:t>
            </a:r>
          </a:p>
          <a:p>
            <a:r>
              <a:rPr lang="en-US" sz="1200" kern="1200" baseline="0" dirty="0" smtClean="0">
                <a:solidFill>
                  <a:schemeClr val="tx1"/>
                </a:solidFill>
                <a:latin typeface="+mn-lt"/>
                <a:ea typeface="+mn-ea"/>
                <a:cs typeface="+mn-cs"/>
              </a:rPr>
              <a:t>the expenses incurred in servicing insurance or reinsurance </a:t>
            </a:r>
            <a:r>
              <a:rPr lang="en-GB" sz="1200" kern="1200" baseline="0" dirty="0" smtClean="0">
                <a:solidFill>
                  <a:schemeClr val="tx1"/>
                </a:solidFill>
                <a:latin typeface="+mn-lt"/>
                <a:ea typeface="+mn-ea"/>
                <a:cs typeface="+mn-cs"/>
              </a:rPr>
              <a:t>contracts (life expense risk);</a:t>
            </a:r>
          </a:p>
          <a:p>
            <a:r>
              <a:rPr lang="en-US" sz="1200" kern="1200" baseline="0" dirty="0" smtClean="0">
                <a:solidFill>
                  <a:schemeClr val="tx1"/>
                </a:solidFill>
                <a:latin typeface="+mn-lt"/>
                <a:ea typeface="+mn-ea"/>
                <a:cs typeface="+mn-cs"/>
              </a:rPr>
              <a:t>(e) the risk of loss, or of adverse change in the value of insurance liabilities resulting from fluctuations in the level, trend, or volatility</a:t>
            </a:r>
          </a:p>
          <a:p>
            <a:r>
              <a:rPr lang="en-US" sz="1200" kern="1200" baseline="0" dirty="0" smtClean="0">
                <a:solidFill>
                  <a:schemeClr val="tx1"/>
                </a:solidFill>
                <a:latin typeface="+mn-lt"/>
                <a:ea typeface="+mn-ea"/>
                <a:cs typeface="+mn-cs"/>
              </a:rPr>
              <a:t>of the revision rates applied to annuities, due to changes in the legal environment or in the state of health of the person insured (revision</a:t>
            </a:r>
          </a:p>
          <a:p>
            <a:r>
              <a:rPr lang="en-GB" sz="1200" kern="1200" baseline="0" dirty="0" smtClean="0">
                <a:solidFill>
                  <a:schemeClr val="tx1"/>
                </a:solidFill>
                <a:latin typeface="+mn-lt"/>
                <a:ea typeface="+mn-ea"/>
                <a:cs typeface="+mn-cs"/>
              </a:rPr>
              <a:t>risk);</a:t>
            </a:r>
          </a:p>
          <a:p>
            <a:r>
              <a:rPr lang="en-US" sz="1200" kern="1200" baseline="0" dirty="0" smtClean="0">
                <a:solidFill>
                  <a:schemeClr val="tx1"/>
                </a:solidFill>
                <a:latin typeface="+mn-lt"/>
                <a:ea typeface="+mn-ea"/>
                <a:cs typeface="+mn-cs"/>
              </a:rPr>
              <a:t>(f) the risk of loss, or of adverse change in the value of insurance liabilities, resulting from changes in the level or volatility of the rates</a:t>
            </a:r>
          </a:p>
          <a:p>
            <a:r>
              <a:rPr lang="en-US" sz="1200" kern="1200" baseline="0" dirty="0" smtClean="0">
                <a:solidFill>
                  <a:schemeClr val="tx1"/>
                </a:solidFill>
                <a:latin typeface="+mn-lt"/>
                <a:ea typeface="+mn-ea"/>
                <a:cs typeface="+mn-cs"/>
              </a:rPr>
              <a:t>of policy lapses, terminations, renewals and surrenders (lapse risk);</a:t>
            </a:r>
          </a:p>
          <a:p>
            <a:r>
              <a:rPr lang="en-US" sz="1200" kern="1200" baseline="0" dirty="0" smtClean="0">
                <a:solidFill>
                  <a:schemeClr val="tx1"/>
                </a:solidFill>
                <a:latin typeface="+mn-lt"/>
                <a:ea typeface="+mn-ea"/>
                <a:cs typeface="+mn-cs"/>
              </a:rPr>
              <a:t>(g) the risk of loss, or of adverse change in the value of insurance liabilities, resulting from the significant uncertainty of pricing and</a:t>
            </a:r>
          </a:p>
          <a:p>
            <a:r>
              <a:rPr lang="en-US" sz="1200" kern="1200" baseline="0" dirty="0" smtClean="0">
                <a:solidFill>
                  <a:schemeClr val="tx1"/>
                </a:solidFill>
                <a:latin typeface="+mn-lt"/>
                <a:ea typeface="+mn-ea"/>
                <a:cs typeface="+mn-cs"/>
              </a:rPr>
              <a:t>provisioning assumptions related to extreme or irregular events (life </a:t>
            </a:r>
            <a:r>
              <a:rPr lang="en-GB" sz="1200" kern="1200" baseline="0" dirty="0" smtClean="0">
                <a:solidFill>
                  <a:schemeClr val="tx1"/>
                </a:solidFill>
                <a:latin typeface="+mn-lt"/>
                <a:ea typeface="+mn-ea"/>
                <a:cs typeface="+mn-cs"/>
              </a:rPr>
              <a:t>catastrophe risk).</a:t>
            </a:r>
            <a:endParaRPr lang="en-GB"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57</a:t>
            </a:fld>
            <a:endParaRPr lang="en-GB"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56785" y="9478942"/>
            <a:ext cx="157094" cy="184666"/>
          </a:xfrm>
          <a:prstGeom prst="rect">
            <a:avLst/>
          </a:prstGeom>
          <a:noFill/>
          <a:ln w="9525">
            <a:noFill/>
            <a:miter lim="800000"/>
            <a:headEnd/>
            <a:tailEnd/>
          </a:ln>
        </p:spPr>
        <p:txBody>
          <a:bodyPr wrap="none" lIns="0" tIns="0" rIns="0" bIns="0" anchor="b">
            <a:spAutoFit/>
          </a:bodyPr>
          <a:lstStyle/>
          <a:p>
            <a:pPr defTabSz="627317"/>
            <a:fld id="{56EE782F-A561-4E2A-B700-B3CF11601C8B}" type="slidenum">
              <a:rPr lang="en-GB" sz="1200">
                <a:latin typeface="Calibri" pitchFamily="34" charset="0"/>
              </a:rPr>
              <a:pPr defTabSz="627317"/>
              <a:t>58</a:t>
            </a:fld>
            <a:endParaRPr lang="en-GB" sz="1200" dirty="0">
              <a:latin typeface="Calibri" pitchFamily="34" charset="0"/>
            </a:endParaRPr>
          </a:p>
        </p:txBody>
      </p:sp>
      <p:sp>
        <p:nvSpPr>
          <p:cNvPr id="66563" name="Rectangle 2"/>
          <p:cNvSpPr>
            <a:spLocks noGrp="1" noRot="1" noChangeAspect="1" noChangeArrowheads="1" noTextEdit="1"/>
          </p:cNvSpPr>
          <p:nvPr>
            <p:ph type="sldImg"/>
          </p:nvPr>
        </p:nvSpPr>
        <p:spPr bwMode="auto">
          <a:xfrm>
            <a:off x="546100" y="392113"/>
            <a:ext cx="5689600" cy="4395787"/>
          </a:xfrm>
          <a:noFill/>
          <a:ln>
            <a:solidFill>
              <a:srgbClr val="000000"/>
            </a:solidFill>
            <a:miter lim="800000"/>
            <a:headEnd/>
            <a:tailEnd/>
          </a:ln>
        </p:spPr>
      </p:sp>
      <p:sp>
        <p:nvSpPr>
          <p:cNvPr id="66564" name="Rectangle 3"/>
          <p:cNvSpPr>
            <a:spLocks noGrp="1" noChangeArrowheads="1"/>
          </p:cNvSpPr>
          <p:nvPr>
            <p:ph type="body" idx="1"/>
          </p:nvPr>
        </p:nvSpPr>
        <p:spPr>
          <a:xfrm>
            <a:off x="356784" y="4887139"/>
            <a:ext cx="6066894" cy="4494406"/>
          </a:xfrm>
        </p:spPr>
        <p:txBody>
          <a:bodyPr/>
          <a:lstStyle/>
          <a:p>
            <a:pPr eaLnBrk="1" hangingPunct="1">
              <a:spcBef>
                <a:spcPct val="0"/>
              </a:spcBef>
            </a:pPr>
            <a:endParaRPr lang="en-US" sz="2800"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9</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10</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11</a:t>
            </a:fld>
            <a:endParaRPr lang="en-GB" sz="1200" kern="1200" dirty="0">
              <a:solidFill>
                <a:prstClr val="black"/>
              </a:solidFill>
              <a:latin typeface="Arial" charset="0"/>
              <a:ea typeface="+mn-ea"/>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744538"/>
            <a:ext cx="4818063" cy="3722687"/>
          </a:xfrm>
        </p:spPr>
      </p:sp>
      <p:sp>
        <p:nvSpPr>
          <p:cNvPr id="3" name="Notes Placeholder 2"/>
          <p:cNvSpPr>
            <a:spLocks noGrp="1"/>
          </p:cNvSpPr>
          <p:nvPr>
            <p:ph type="body" idx="1"/>
          </p:nvPr>
        </p:nvSpPr>
        <p:spPr/>
        <p:txBody>
          <a:bodyPr>
            <a:normAutofit fontScale="77500" lnSpcReduction="20000"/>
          </a:bodyPr>
          <a:lstStyle/>
          <a:p>
            <a:endParaRPr lang="en-GB" dirty="0"/>
          </a:p>
        </p:txBody>
      </p:sp>
      <p:sp>
        <p:nvSpPr>
          <p:cNvPr id="4" name="Slide Number Placeholder 3"/>
          <p:cNvSpPr>
            <a:spLocks noGrp="1"/>
          </p:cNvSpPr>
          <p:nvPr>
            <p:ph type="sldNum" sz="quarter" idx="10"/>
          </p:nvPr>
        </p:nvSpPr>
        <p:spPr/>
        <p:txBody>
          <a:bodyPr/>
          <a:lstStyle/>
          <a:p>
            <a:pPr algn="r" rtl="0" fontAlgn="base">
              <a:spcBef>
                <a:spcPct val="0"/>
              </a:spcBef>
              <a:spcAft>
                <a:spcPct val="0"/>
              </a:spcAft>
            </a:pPr>
            <a:fld id="{47D2F241-0E93-4882-A868-EF6BDC7D2C10}" type="slidenum">
              <a:rPr lang="en-GB" sz="1200" kern="1200">
                <a:solidFill>
                  <a:prstClr val="black"/>
                </a:solidFill>
                <a:latin typeface="Arial" charset="0"/>
                <a:ea typeface="+mn-ea"/>
                <a:cs typeface="Arial" charset="0"/>
              </a:rPr>
              <a:pPr algn="r" rtl="0" fontAlgn="base">
                <a:spcBef>
                  <a:spcPct val="0"/>
                </a:spcBef>
                <a:spcAft>
                  <a:spcPct val="0"/>
                </a:spcAft>
              </a:pPr>
              <a:t>12</a:t>
            </a:fld>
            <a:endParaRPr lang="en-GB" sz="1200" kern="1200" dirty="0">
              <a:solidFill>
                <a:prstClr val="black"/>
              </a:solidFill>
              <a:latin typeface="Arial" charset="0"/>
              <a:ea typeface="+mn-e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0836" name="Text Placeholder 2"/>
          <p:cNvSpPr>
            <a:spLocks noGrp="1"/>
          </p:cNvSpPr>
          <p:nvPr>
            <p:ph type="subTitle" idx="1"/>
          </p:nvPr>
        </p:nvSpPr>
        <p:spPr>
          <a:xfrm>
            <a:off x="447675" y="6834192"/>
            <a:ext cx="5214938" cy="344487"/>
          </a:xfrm>
        </p:spPr>
        <p:txBody>
          <a:bodyPr/>
          <a:lstStyle>
            <a:lvl1pPr marL="0" indent="0">
              <a:lnSpc>
                <a:spcPts val="2222"/>
              </a:lnSpc>
              <a:defRPr sz="1800" b="1" smtClean="0"/>
            </a:lvl1pPr>
          </a:lstStyle>
          <a:p>
            <a:r>
              <a:rPr smtClean="0"/>
              <a:t>Click to edit Master subtitle style</a:t>
            </a:r>
          </a:p>
        </p:txBody>
      </p:sp>
      <p:pic>
        <p:nvPicPr>
          <p:cNvPr id="120841" name="Picture 5" descr="DEL_PRI_RGB"/>
          <p:cNvPicPr>
            <a:picLocks noChangeArrowheads="1"/>
          </p:cNvPicPr>
          <p:nvPr/>
        </p:nvPicPr>
        <p:blipFill>
          <a:blip r:embed="rId2"/>
          <a:srcRect l="7785" t="27351" r="9871" b="25598"/>
          <a:stretch>
            <a:fillRect/>
          </a:stretch>
        </p:blipFill>
        <p:spPr bwMode="auto">
          <a:xfrm>
            <a:off x="315916" y="287340"/>
            <a:ext cx="2346325" cy="533400"/>
          </a:xfrm>
          <a:prstGeom prst="rect">
            <a:avLst/>
          </a:prstGeom>
          <a:noFill/>
          <a:ln w="9525">
            <a:noFill/>
            <a:miter lim="800000"/>
            <a:headEnd/>
            <a:tailEnd/>
          </a:ln>
        </p:spPr>
      </p:pic>
      <p:sp>
        <p:nvSpPr>
          <p:cNvPr id="7" name="Title 4"/>
          <p:cNvSpPr>
            <a:spLocks noGrp="1"/>
          </p:cNvSpPr>
          <p:nvPr userDrawn="1">
            <p:ph type="ctrTitle" sz="quarter"/>
          </p:nvPr>
        </p:nvSpPr>
        <p:spPr>
          <a:xfrm>
            <a:off x="966788" y="2601110"/>
            <a:ext cx="4062412" cy="1023938"/>
          </a:xfrm>
        </p:spPr>
        <p:txBody>
          <a:bodyPr/>
          <a:lstStyle/>
          <a:p>
            <a:r>
              <a:rPr lang="cs-CZ" dirty="0" err="1" smtClean="0"/>
              <a:t>Title</a:t>
            </a:r>
            <a:r>
              <a:rPr lang="cs-CZ" dirty="0" smtClean="0"/>
              <a:t> 1 – </a:t>
            </a:r>
            <a:r>
              <a:rPr lang="cs-CZ" dirty="0" err="1" smtClean="0"/>
              <a:t>Times</a:t>
            </a:r>
            <a:r>
              <a:rPr lang="cs-CZ" dirty="0" smtClean="0"/>
              <a:t> New Roman </a:t>
            </a:r>
            <a:endParaRPr lang="en-US" dirty="0" smtClean="0"/>
          </a:p>
        </p:txBody>
      </p:sp>
      <p:sp>
        <p:nvSpPr>
          <p:cNvPr id="10" name="Text Placeholder 6"/>
          <p:cNvSpPr>
            <a:spLocks noGrp="1"/>
          </p:cNvSpPr>
          <p:nvPr userDrawn="1">
            <p:ph type="body" sz="quarter" idx="10" hasCustomPrompt="1"/>
          </p:nvPr>
        </p:nvSpPr>
        <p:spPr>
          <a:xfrm>
            <a:off x="1458094" y="4387060"/>
            <a:ext cx="4068763" cy="1041400"/>
          </a:xfrm>
        </p:spPr>
        <p:txBody>
          <a:bodyPr/>
          <a:lstStyle>
            <a:lvl1pPr>
              <a:spcBef>
                <a:spcPct val="0"/>
              </a:spcBef>
              <a:defRPr/>
            </a:lvl1pPr>
          </a:lstStyle>
          <a:p>
            <a:pPr>
              <a:spcBef>
                <a:spcPct val="0"/>
              </a:spcBef>
            </a:pPr>
            <a:r>
              <a:rPr lang="cs-CZ" dirty="0" err="1" smtClean="0"/>
              <a:t>Title</a:t>
            </a:r>
            <a:r>
              <a:rPr lang="cs-CZ" dirty="0" smtClean="0"/>
              <a:t> 2 – </a:t>
            </a:r>
            <a:r>
              <a:rPr lang="cs-CZ" dirty="0" err="1" smtClean="0"/>
              <a:t>Times</a:t>
            </a:r>
            <a:r>
              <a:rPr lang="cs-CZ" dirty="0" smtClean="0"/>
              <a:t> New Roman</a:t>
            </a:r>
            <a:endParaRPr lang="en-US" dirty="0" smtClean="0"/>
          </a:p>
          <a:p>
            <a:pPr>
              <a:spcBef>
                <a:spcPct val="0"/>
              </a:spcBef>
            </a:pPr>
            <a:endParaRPr lang="en-US" dirty="0" smtClean="0"/>
          </a:p>
        </p:txBody>
      </p:sp>
      <p:pic>
        <p:nvPicPr>
          <p:cNvPr id="9" name="Picture 8" descr="bzi_foc_glb_ho_401_lo(1).jpg"/>
          <p:cNvPicPr>
            <a:picLocks noChangeAspect="1"/>
          </p:cNvPicPr>
          <p:nvPr userDrawn="1"/>
        </p:nvPicPr>
        <p:blipFill>
          <a:blip r:embed="rId3"/>
          <a:stretch>
            <a:fillRect/>
          </a:stretch>
        </p:blipFill>
        <p:spPr>
          <a:xfrm>
            <a:off x="1248170" y="1886729"/>
            <a:ext cx="8782484" cy="5857916"/>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5" descr="DEL_PRI_RGB"/>
          <p:cNvPicPr>
            <a:picLocks noChangeArrowheads="1"/>
          </p:cNvPicPr>
          <p:nvPr userDrawn="1"/>
        </p:nvPicPr>
        <p:blipFill>
          <a:blip r:embed="rId2"/>
          <a:srcRect l="7785" t="27351" r="9871" b="25598"/>
          <a:stretch>
            <a:fillRect/>
          </a:stretch>
        </p:blipFill>
        <p:spPr bwMode="auto">
          <a:xfrm>
            <a:off x="230545" y="338312"/>
            <a:ext cx="2581365" cy="604644"/>
          </a:xfrm>
          <a:prstGeom prst="rect">
            <a:avLst/>
          </a:prstGeom>
          <a:noFill/>
          <a:ln w="9525">
            <a:noFill/>
            <a:miter lim="800000"/>
            <a:headEnd/>
            <a:tailEnd/>
          </a:ln>
        </p:spPr>
      </p:pic>
      <p:pic>
        <p:nvPicPr>
          <p:cNvPr id="9" name="Picture 2" descr="C:\Users\dchladkova\Pictures\ind_fsi_glb_ve_184_hi.jpg"/>
          <p:cNvPicPr>
            <a:picLocks noChangeAspect="1" noChangeArrowheads="1"/>
          </p:cNvPicPr>
          <p:nvPr userDrawn="1"/>
        </p:nvPicPr>
        <p:blipFill>
          <a:blip r:embed="rId3"/>
          <a:srcRect/>
          <a:stretch>
            <a:fillRect/>
          </a:stretch>
        </p:blipFill>
        <p:spPr bwMode="auto">
          <a:xfrm>
            <a:off x="4544460" y="3203171"/>
            <a:ext cx="5515528" cy="4570817"/>
          </a:xfrm>
          <a:prstGeom prst="rect">
            <a:avLst/>
          </a:prstGeom>
          <a:noFill/>
          <a:ln w="9525">
            <a:noFill/>
            <a:miter lim="800000"/>
            <a:headEnd/>
            <a:tailEnd/>
          </a:ln>
        </p:spPr>
      </p:pic>
      <p:sp>
        <p:nvSpPr>
          <p:cNvPr id="6" name="Rectangle 2"/>
          <p:cNvSpPr>
            <a:spLocks noGrp="1" noChangeArrowheads="1"/>
          </p:cNvSpPr>
          <p:nvPr>
            <p:ph type="ctrTitle" sz="quarter"/>
          </p:nvPr>
        </p:nvSpPr>
        <p:spPr>
          <a:xfrm>
            <a:off x="1061513" y="1816178"/>
            <a:ext cx="5267600" cy="1160825"/>
          </a:xfrm>
        </p:spPr>
        <p:txBody>
          <a:bodyPr/>
          <a:lstStyle>
            <a:lvl1pPr>
              <a:lnSpc>
                <a:spcPct val="100000"/>
              </a:lnSpc>
              <a:defRPr sz="4000" b="0" baseline="0">
                <a:solidFill>
                  <a:srgbClr val="002776"/>
                </a:solidFill>
                <a:latin typeface="Times New Roman" pitchFamily="18" charset="0"/>
              </a:defRPr>
            </a:lvl1pPr>
          </a:lstStyle>
          <a:p>
            <a:r>
              <a:rPr lang="en-US" dirty="0" smtClean="0"/>
              <a:t>Click to edit Master title style</a:t>
            </a:r>
            <a:endParaRPr lang="en-US" dirty="0"/>
          </a:p>
        </p:txBody>
      </p:sp>
      <p:sp>
        <p:nvSpPr>
          <p:cNvPr id="7" name="Text Placeholder 11"/>
          <p:cNvSpPr>
            <a:spLocks noGrp="1"/>
          </p:cNvSpPr>
          <p:nvPr>
            <p:ph type="body" sz="quarter" idx="10"/>
          </p:nvPr>
        </p:nvSpPr>
        <p:spPr>
          <a:xfrm>
            <a:off x="1076176" y="3097246"/>
            <a:ext cx="5275686" cy="1181457"/>
          </a:xfrm>
        </p:spPr>
        <p:txBody>
          <a:bodyPr/>
          <a:lstStyle>
            <a:lvl1pPr marL="0" indent="0">
              <a:spcBef>
                <a:spcPts val="0"/>
              </a:spcBef>
              <a:buNone/>
              <a:defRPr sz="4000">
                <a:solidFill>
                  <a:schemeClr val="accent2"/>
                </a:solidFill>
                <a:latin typeface="Times New Roman" pitchFamily="18" charset="0"/>
                <a:cs typeface="Times New Roman" pitchFamily="18" charset="0"/>
              </a:defRPr>
            </a:lvl1pPr>
          </a:lstStyle>
          <a:p>
            <a:pPr lvl="0"/>
            <a:r>
              <a:rPr lang="en-US" dirty="0" smtClean="0"/>
              <a:t>Click to edit Master text styles</a:t>
            </a:r>
          </a:p>
        </p:txBody>
      </p:sp>
      <p:sp>
        <p:nvSpPr>
          <p:cNvPr id="8" name="Rectangle 3"/>
          <p:cNvSpPr>
            <a:spLocks noGrp="1" noChangeArrowheads="1"/>
          </p:cNvSpPr>
          <p:nvPr>
            <p:ph type="subTitle" sz="quarter" idx="1"/>
          </p:nvPr>
        </p:nvSpPr>
        <p:spPr>
          <a:xfrm>
            <a:off x="394716" y="6827976"/>
            <a:ext cx="8509073" cy="691021"/>
          </a:xfrm>
          <a:ln algn="ctr"/>
        </p:spPr>
        <p:txBody>
          <a:bodyPr/>
          <a:lstStyle>
            <a:lvl1pPr marL="0" indent="0" eaLnBrk="0" hangingPunct="0">
              <a:buClr>
                <a:schemeClr val="bg1"/>
              </a:buClr>
              <a:buFontTx/>
              <a:buNone/>
              <a:defRPr sz="1800" baseline="0"/>
            </a:lvl1pPr>
          </a:lstStyle>
          <a:p>
            <a:r>
              <a:rPr lang="en-US" smtClean="0"/>
              <a:t>Click to edit Master subtitle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Devider">
    <p:spTree>
      <p:nvGrpSpPr>
        <p:cNvPr id="1" name=""/>
        <p:cNvGrpSpPr/>
        <p:nvPr/>
      </p:nvGrpSpPr>
      <p:grpSpPr>
        <a:xfrm>
          <a:off x="0" y="0"/>
          <a:ext cx="0" cy="0"/>
          <a:chOff x="0" y="0"/>
          <a:chExt cx="0" cy="0"/>
        </a:xfrm>
      </p:grpSpPr>
      <p:pic>
        <p:nvPicPr>
          <p:cNvPr id="4" name="Picture 6" descr="rada_kulicek_short.jpg"/>
          <p:cNvPicPr>
            <a:picLocks noChangeAspect="1"/>
          </p:cNvPicPr>
          <p:nvPr userDrawn="1"/>
        </p:nvPicPr>
        <p:blipFill>
          <a:blip r:embed="rId2"/>
          <a:srcRect r="10406"/>
          <a:stretch>
            <a:fillRect/>
          </a:stretch>
        </p:blipFill>
        <p:spPr bwMode="auto">
          <a:xfrm>
            <a:off x="4081631" y="3877997"/>
            <a:ext cx="5978357" cy="2989026"/>
          </a:xfrm>
          <a:prstGeom prst="rect">
            <a:avLst/>
          </a:prstGeom>
          <a:noFill/>
          <a:ln w="9525">
            <a:noFill/>
            <a:miter lim="800000"/>
            <a:headEnd/>
            <a:tailEnd/>
          </a:ln>
        </p:spPr>
      </p:pic>
      <p:sp>
        <p:nvSpPr>
          <p:cNvPr id="3" name="Text Placeholder 2"/>
          <p:cNvSpPr>
            <a:spLocks noGrp="1"/>
          </p:cNvSpPr>
          <p:nvPr>
            <p:ph type="body" idx="1"/>
          </p:nvPr>
        </p:nvSpPr>
        <p:spPr>
          <a:xfrm>
            <a:off x="398410" y="2267406"/>
            <a:ext cx="8023906" cy="1700559"/>
          </a:xfrm>
        </p:spPr>
        <p:txBody>
          <a:bodyPr/>
          <a:lstStyle>
            <a:lvl1pPr marL="0" indent="0">
              <a:buNone/>
              <a:defRPr sz="3100" b="1" baseline="0">
                <a:latin typeface="+mn-lt"/>
                <a:cs typeface="Times New Roman" pitchFamily="18" charset="0"/>
              </a:defRPr>
            </a:lvl1pPr>
            <a:lvl2pPr marL="509259" indent="0">
              <a:buNone/>
              <a:defRPr sz="2000"/>
            </a:lvl2pPr>
            <a:lvl3pPr marL="1018518" indent="0">
              <a:buNone/>
              <a:defRPr sz="1800"/>
            </a:lvl3pPr>
            <a:lvl4pPr marL="1527776" indent="0">
              <a:buNone/>
              <a:defRPr sz="1600"/>
            </a:lvl4pPr>
            <a:lvl5pPr marL="2037035" indent="0">
              <a:buNone/>
              <a:defRPr sz="1600"/>
            </a:lvl5pPr>
            <a:lvl6pPr marL="2546291" indent="0">
              <a:buNone/>
              <a:defRPr sz="1600"/>
            </a:lvl6pPr>
            <a:lvl7pPr marL="3055553" indent="0">
              <a:buNone/>
              <a:defRPr sz="1600"/>
            </a:lvl7pPr>
            <a:lvl8pPr marL="3564811" indent="0">
              <a:buNone/>
              <a:defRPr sz="1600"/>
            </a:lvl8pPr>
            <a:lvl9pPr marL="4074068" indent="0">
              <a:buNone/>
              <a:defRPr sz="16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Devi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62479" y="3191216"/>
            <a:ext cx="6824157" cy="2569976"/>
          </a:xfrm>
          <a:noFill/>
          <a:ln w="9525">
            <a:noFill/>
            <a:miter lim="800000"/>
            <a:headEnd/>
            <a:tailEnd/>
          </a:ln>
        </p:spPr>
        <p:txBody>
          <a:bodyPr/>
          <a:lstStyle>
            <a:lvl1pPr marL="0" indent="0" algn="l" defTabSz="1018521" rtl="0" eaLnBrk="0" fontAlgn="base" hangingPunct="0">
              <a:lnSpc>
                <a:spcPct val="100000"/>
              </a:lnSpc>
              <a:spcBef>
                <a:spcPct val="0"/>
              </a:spcBef>
              <a:spcAft>
                <a:spcPct val="0"/>
              </a:spcAft>
              <a:buNone/>
              <a:defRPr lang="en-US" sz="5800" b="0" kern="1200" dirty="0" smtClean="0">
                <a:solidFill>
                  <a:srgbClr val="FFFFFF"/>
                </a:solidFill>
                <a:latin typeface="Times New Roman" pitchFamily="18" charset="0"/>
                <a:ea typeface="+mj-ea"/>
                <a:cs typeface="Times New Roman" pitchFamily="18" charset="0"/>
              </a:defRPr>
            </a:lvl1pPr>
            <a:lvl2pPr marL="509259" indent="0">
              <a:buNone/>
              <a:defRPr sz="2000"/>
            </a:lvl2pPr>
            <a:lvl3pPr marL="1018518" indent="0">
              <a:buNone/>
              <a:defRPr sz="1800"/>
            </a:lvl3pPr>
            <a:lvl4pPr marL="1527776" indent="0">
              <a:buNone/>
              <a:defRPr sz="1600"/>
            </a:lvl4pPr>
            <a:lvl5pPr marL="2037035" indent="0">
              <a:buNone/>
              <a:defRPr sz="1600"/>
            </a:lvl5pPr>
            <a:lvl6pPr marL="2546291" indent="0">
              <a:buNone/>
              <a:defRPr sz="1600"/>
            </a:lvl6pPr>
            <a:lvl7pPr marL="3055553" indent="0">
              <a:buNone/>
              <a:defRPr sz="1600"/>
            </a:lvl7pPr>
            <a:lvl8pPr marL="3564811" indent="0">
              <a:buNone/>
              <a:defRPr sz="1600"/>
            </a:lvl8pPr>
            <a:lvl9pPr marL="4074068" indent="0">
              <a:buNone/>
              <a:defRPr sz="1600"/>
            </a:lvl9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974" y="2815425"/>
            <a:ext cx="5795177" cy="220423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Devi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62479" y="3191216"/>
            <a:ext cx="6824157" cy="2569976"/>
          </a:xfrm>
          <a:noFill/>
          <a:ln w="9525">
            <a:noFill/>
            <a:miter lim="800000"/>
            <a:headEnd/>
            <a:tailEnd/>
          </a:ln>
        </p:spPr>
        <p:txBody>
          <a:bodyPr/>
          <a:lstStyle>
            <a:lvl1pPr marL="0" indent="0" algn="l" defTabSz="1018521" rtl="0" eaLnBrk="0" fontAlgn="base" hangingPunct="0">
              <a:lnSpc>
                <a:spcPct val="100000"/>
              </a:lnSpc>
              <a:spcBef>
                <a:spcPct val="0"/>
              </a:spcBef>
              <a:spcAft>
                <a:spcPct val="0"/>
              </a:spcAft>
              <a:buNone/>
              <a:defRPr lang="en-US" sz="5800" b="0" kern="1200" dirty="0" smtClean="0">
                <a:solidFill>
                  <a:srgbClr val="FFFFFF"/>
                </a:solidFill>
                <a:latin typeface="Times New Roman" pitchFamily="18" charset="0"/>
                <a:ea typeface="+mj-ea"/>
                <a:cs typeface="Times New Roman" pitchFamily="18" charset="0"/>
              </a:defRPr>
            </a:lvl1pPr>
            <a:lvl2pPr marL="509259" indent="0">
              <a:buNone/>
              <a:defRPr sz="2000"/>
            </a:lvl2pPr>
            <a:lvl3pPr marL="1018518" indent="0">
              <a:buNone/>
              <a:defRPr sz="1800"/>
            </a:lvl3pPr>
            <a:lvl4pPr marL="1527776" indent="0">
              <a:buNone/>
              <a:defRPr sz="1600"/>
            </a:lvl4pPr>
            <a:lvl5pPr marL="2037035" indent="0">
              <a:buNone/>
              <a:defRPr sz="1600"/>
            </a:lvl5pPr>
            <a:lvl6pPr marL="2546291" indent="0">
              <a:buNone/>
              <a:defRPr sz="1600"/>
            </a:lvl6pPr>
            <a:lvl7pPr marL="3055553" indent="0">
              <a:buNone/>
              <a:defRPr sz="1600"/>
            </a:lvl7pPr>
            <a:lvl8pPr marL="3564811" indent="0">
              <a:buNone/>
              <a:defRPr sz="1600"/>
            </a:lvl8pPr>
            <a:lvl9pPr marL="4074068" indent="0">
              <a:buNone/>
              <a:defRPr sz="1600"/>
            </a:lvl9p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4719" y="1346052"/>
            <a:ext cx="4607335" cy="5915070"/>
          </a:xfrm>
        </p:spPr>
        <p:txBody>
          <a:bodyPr/>
          <a:lstStyle>
            <a:lvl1pPr>
              <a:defRPr sz="2200"/>
            </a:lvl1pPr>
            <a:lvl2pPr>
              <a:defRPr sz="2000"/>
            </a:lvl2pPr>
            <a:lvl3pPr>
              <a:defRPr sz="1800"/>
            </a:lvl3pPr>
            <a:lvl4pPr>
              <a:defRPr sz="1600"/>
            </a:lvl4pPr>
            <a:lvl5pPr>
              <a:defRPr sz="13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69720" y="1346052"/>
            <a:ext cx="4609082" cy="5915070"/>
          </a:xfrm>
        </p:spPr>
        <p:txBody>
          <a:bodyPr/>
          <a:lstStyle>
            <a:lvl1pPr>
              <a:defRPr sz="2200"/>
            </a:lvl1pPr>
            <a:lvl2pPr>
              <a:defRPr sz="2000"/>
            </a:lvl2pPr>
            <a:lvl3pPr>
              <a:defRPr sz="1800"/>
            </a:lvl3pPr>
            <a:lvl4pPr>
              <a:defRPr sz="1600"/>
            </a:lvl4pPr>
            <a:lvl5pPr>
              <a:defRPr sz="13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6066" y="408083"/>
            <a:ext cx="9382721" cy="1295665"/>
          </a:xfrm>
          <a:noFill/>
          <a:ln w="9525" algn="ctr">
            <a:noFill/>
            <a:miter lim="800000"/>
            <a:headEnd/>
            <a:tailEnd/>
          </a:ln>
          <a:effectLst/>
        </p:spPr>
        <p:txBody>
          <a:bodyPr/>
          <a:lstStyle>
            <a:lvl1pPr algn="l" rtl="0" eaLnBrk="1" fontAlgn="base" hangingPunct="1">
              <a:lnSpc>
                <a:spcPct val="90000"/>
              </a:lnSpc>
              <a:spcBef>
                <a:spcPct val="0"/>
              </a:spcBef>
              <a:spcAft>
                <a:spcPct val="0"/>
              </a:spcAft>
              <a:defRPr lang="en-US" sz="2700">
                <a:solidFill>
                  <a:srgbClr val="000066"/>
                </a:solidFill>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396066" y="1740150"/>
            <a:ext cx="4606207" cy="725212"/>
          </a:xfrm>
        </p:spPr>
        <p:txBody>
          <a:bodyPr/>
          <a:lstStyle>
            <a:lvl1pPr marL="0" indent="0">
              <a:buNone/>
              <a:defRPr sz="2200" b="1"/>
            </a:lvl1pPr>
            <a:lvl2pPr marL="509259" indent="0">
              <a:buNone/>
              <a:defRPr sz="2200" b="1"/>
            </a:lvl2pPr>
            <a:lvl3pPr marL="1018518" indent="0">
              <a:buNone/>
              <a:defRPr sz="2000" b="1"/>
            </a:lvl3pPr>
            <a:lvl4pPr marL="1527776" indent="0">
              <a:buNone/>
              <a:defRPr sz="1800" b="1"/>
            </a:lvl4pPr>
            <a:lvl5pPr marL="2037035" indent="0">
              <a:buNone/>
              <a:defRPr sz="1800" b="1"/>
            </a:lvl5pPr>
            <a:lvl6pPr marL="2546291" indent="0">
              <a:buNone/>
              <a:defRPr sz="1800" b="1"/>
            </a:lvl6pPr>
            <a:lvl7pPr marL="3055553" indent="0">
              <a:buNone/>
              <a:defRPr sz="1800" b="1"/>
            </a:lvl7pPr>
            <a:lvl8pPr marL="3564811" indent="0">
              <a:buNone/>
              <a:defRPr sz="1800" b="1"/>
            </a:lvl8pPr>
            <a:lvl9pPr marL="407406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96066" y="2465362"/>
            <a:ext cx="4606207" cy="4479041"/>
          </a:xfrm>
        </p:spPr>
        <p:txBody>
          <a:bodyPr/>
          <a:lstStyle>
            <a:lvl1pPr>
              <a:defRPr sz="2200"/>
            </a:lvl1pPr>
            <a:lvl2pPr>
              <a:defRPr sz="2000"/>
            </a:lvl2pPr>
            <a:lvl3pPr>
              <a:defRPr sz="1800"/>
            </a:lvl3pPr>
            <a:lvl4pPr>
              <a:defRPr sz="16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8617" y="1740150"/>
            <a:ext cx="4606207" cy="725212"/>
          </a:xfrm>
        </p:spPr>
        <p:txBody>
          <a:bodyPr/>
          <a:lstStyle>
            <a:lvl1pPr marL="0" indent="0">
              <a:buNone/>
              <a:defRPr sz="2200" b="1"/>
            </a:lvl1pPr>
            <a:lvl2pPr marL="509259" indent="0">
              <a:buNone/>
              <a:defRPr sz="2200" b="1"/>
            </a:lvl2pPr>
            <a:lvl3pPr marL="1018518" indent="0">
              <a:buNone/>
              <a:defRPr sz="2000" b="1"/>
            </a:lvl3pPr>
            <a:lvl4pPr marL="1527776" indent="0">
              <a:buNone/>
              <a:defRPr sz="1800" b="1"/>
            </a:lvl4pPr>
            <a:lvl5pPr marL="2037035" indent="0">
              <a:buNone/>
              <a:defRPr sz="1800" b="1"/>
            </a:lvl5pPr>
            <a:lvl6pPr marL="2546291" indent="0">
              <a:buNone/>
              <a:defRPr sz="1800" b="1"/>
            </a:lvl6pPr>
            <a:lvl7pPr marL="3055553" indent="0">
              <a:buNone/>
              <a:defRPr sz="1800" b="1"/>
            </a:lvl7pPr>
            <a:lvl8pPr marL="3564811" indent="0">
              <a:buNone/>
              <a:defRPr sz="1800" b="1"/>
            </a:lvl8pPr>
            <a:lvl9pPr marL="407406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68617" y="2465362"/>
            <a:ext cx="4606207" cy="4479041"/>
          </a:xfrm>
        </p:spPr>
        <p:txBody>
          <a:bodyPr/>
          <a:lstStyle>
            <a:lvl1pPr>
              <a:defRPr sz="2200"/>
            </a:lvl1pPr>
            <a:lvl2pPr>
              <a:defRPr sz="2000"/>
            </a:lvl2pPr>
            <a:lvl3pPr>
              <a:defRPr sz="1800"/>
            </a:lvl3pPr>
            <a:lvl4pPr>
              <a:defRPr sz="16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64599648-4C85-4DD8-AA53-4F5D3F9B2D3B}" type="slidenum">
              <a:rPr lang="en-US"/>
              <a:pPr/>
              <a:t>‹#›</a:t>
            </a:fld>
            <a:endParaRPr lang="en-US" dirty="0"/>
          </a:p>
        </p:txBody>
      </p:sp>
      <p:sp>
        <p:nvSpPr>
          <p:cNvPr id="5" name="Footer Placeholder 4"/>
          <p:cNvSpPr>
            <a:spLocks noGrp="1"/>
          </p:cNvSpPr>
          <p:nvPr>
            <p:ph type="ftr" sz="quarter" idx="11"/>
          </p:nvPr>
        </p:nvSpPr>
        <p:spPr/>
        <p:txBody>
          <a:bodyPr/>
          <a:lstStyle>
            <a:lvl1pPr>
              <a:defRPr/>
            </a:lvl1pPr>
          </a:lstStyle>
          <a:p>
            <a:r>
              <a:rPr lang="en-US" dirty="0"/>
              <a:t>Footer</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003" y="309521"/>
            <a:ext cx="3309667" cy="1317259"/>
          </a:xfrm>
        </p:spPr>
        <p:txBody>
          <a:bodyPr/>
          <a:lstStyle>
            <a:lvl1pPr algn="l">
              <a:defRPr sz="2200" b="1"/>
            </a:lvl1pPr>
          </a:lstStyle>
          <a:p>
            <a:r>
              <a:rPr lang="en-US" smtClean="0"/>
              <a:t>Click to edit Master title style</a:t>
            </a:r>
            <a:endParaRPr lang="en-US" dirty="0"/>
          </a:p>
        </p:txBody>
      </p:sp>
      <p:sp>
        <p:nvSpPr>
          <p:cNvPr id="3" name="Content Placeholder 2"/>
          <p:cNvSpPr>
            <a:spLocks noGrp="1"/>
          </p:cNvSpPr>
          <p:nvPr>
            <p:ph idx="1"/>
          </p:nvPr>
        </p:nvSpPr>
        <p:spPr>
          <a:xfrm>
            <a:off x="3933176" y="309524"/>
            <a:ext cx="5841922" cy="6634883"/>
          </a:xfrm>
        </p:spPr>
        <p:txBody>
          <a:bodyPr/>
          <a:lstStyle>
            <a:lvl1pPr>
              <a:defRPr sz="2200"/>
            </a:lvl1pPr>
            <a:lvl2pPr>
              <a:defRPr sz="2000"/>
            </a:lvl2pPr>
            <a:lvl3pPr>
              <a:defRPr sz="1800"/>
            </a:lvl3pPr>
            <a:lvl4pPr>
              <a:defRPr sz="1600"/>
            </a:lvl4pPr>
            <a:lvl5pPr>
              <a:defRPr sz="13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003" y="1626783"/>
            <a:ext cx="3309667" cy="5317624"/>
          </a:xfrm>
        </p:spPr>
        <p:txBody>
          <a:bodyPr/>
          <a:lstStyle>
            <a:lvl1pPr marL="0" indent="0">
              <a:buNone/>
              <a:defRPr sz="1600"/>
            </a:lvl1pPr>
            <a:lvl2pPr marL="509259" indent="0">
              <a:buNone/>
              <a:defRPr sz="1300"/>
            </a:lvl2pPr>
            <a:lvl3pPr marL="1018518" indent="0">
              <a:buNone/>
              <a:defRPr sz="1100"/>
            </a:lvl3pPr>
            <a:lvl4pPr marL="1527776" indent="0">
              <a:buNone/>
              <a:defRPr sz="1000"/>
            </a:lvl4pPr>
            <a:lvl5pPr marL="2037035" indent="0">
              <a:buNone/>
              <a:defRPr sz="1000"/>
            </a:lvl5pPr>
            <a:lvl6pPr marL="2546291" indent="0">
              <a:buNone/>
              <a:defRPr sz="1000"/>
            </a:lvl6pPr>
            <a:lvl7pPr marL="3055553" indent="0">
              <a:buNone/>
              <a:defRPr sz="1000"/>
            </a:lvl7pPr>
            <a:lvl8pPr marL="3564811" indent="0">
              <a:buNone/>
              <a:defRPr sz="1000"/>
            </a:lvl8pPr>
            <a:lvl9pPr marL="4074068"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6066" y="5441792"/>
            <a:ext cx="9382721" cy="642434"/>
          </a:xfrm>
        </p:spPr>
        <p:txBody>
          <a:bodyPr/>
          <a:lstStyle>
            <a:lvl1pPr algn="l">
              <a:defRPr sz="2200" b="1"/>
            </a:lvl1pPr>
          </a:lstStyle>
          <a:p>
            <a:r>
              <a:rPr lang="en-US" smtClean="0"/>
              <a:t>Click to edit Master title style</a:t>
            </a:r>
            <a:endParaRPr lang="en-US" dirty="0"/>
          </a:p>
        </p:txBody>
      </p:sp>
      <p:sp>
        <p:nvSpPr>
          <p:cNvPr id="3" name="Picture Placeholder 2"/>
          <p:cNvSpPr>
            <a:spLocks noGrp="1"/>
          </p:cNvSpPr>
          <p:nvPr>
            <p:ph type="pic" idx="1"/>
          </p:nvPr>
        </p:nvSpPr>
        <p:spPr>
          <a:xfrm>
            <a:off x="396066" y="694620"/>
            <a:ext cx="9382721" cy="4664393"/>
          </a:xfrm>
        </p:spPr>
        <p:txBody>
          <a:bodyPr/>
          <a:lstStyle>
            <a:lvl1pPr marL="0" indent="0">
              <a:buNone/>
              <a:defRPr sz="1800"/>
            </a:lvl1pPr>
            <a:lvl2pPr marL="509259" indent="0">
              <a:buNone/>
              <a:defRPr sz="3100"/>
            </a:lvl2pPr>
            <a:lvl3pPr marL="1018518" indent="0">
              <a:buNone/>
              <a:defRPr sz="2700"/>
            </a:lvl3pPr>
            <a:lvl4pPr marL="1527776" indent="0">
              <a:buNone/>
              <a:defRPr sz="2200"/>
            </a:lvl4pPr>
            <a:lvl5pPr marL="2037035" indent="0">
              <a:buNone/>
              <a:defRPr sz="2200"/>
            </a:lvl5pPr>
            <a:lvl6pPr marL="2546291" indent="0">
              <a:buNone/>
              <a:defRPr sz="2200"/>
            </a:lvl6pPr>
            <a:lvl7pPr marL="3055553" indent="0">
              <a:buNone/>
              <a:defRPr sz="2200"/>
            </a:lvl7pPr>
            <a:lvl8pPr marL="3564811" indent="0">
              <a:buNone/>
              <a:defRPr sz="2200"/>
            </a:lvl8pPr>
            <a:lvl9pPr marL="4074068" indent="0">
              <a:buNone/>
              <a:defRPr sz="22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96066" y="6084226"/>
            <a:ext cx="9382721" cy="912363"/>
          </a:xfrm>
        </p:spPr>
        <p:txBody>
          <a:bodyPr/>
          <a:lstStyle>
            <a:lvl1pPr marL="0" indent="0">
              <a:buNone/>
              <a:defRPr sz="1600"/>
            </a:lvl1pPr>
            <a:lvl2pPr marL="509259" indent="0">
              <a:buNone/>
              <a:defRPr sz="1300"/>
            </a:lvl2pPr>
            <a:lvl3pPr marL="1018518" indent="0">
              <a:buNone/>
              <a:defRPr sz="1100"/>
            </a:lvl3pPr>
            <a:lvl4pPr marL="1527776" indent="0">
              <a:buNone/>
              <a:defRPr sz="1000"/>
            </a:lvl4pPr>
            <a:lvl5pPr marL="2037035" indent="0">
              <a:buNone/>
              <a:defRPr sz="1000"/>
            </a:lvl5pPr>
            <a:lvl6pPr marL="2546291" indent="0">
              <a:buNone/>
              <a:defRPr sz="1000"/>
            </a:lvl6pPr>
            <a:lvl7pPr marL="3055553" indent="0">
              <a:buNone/>
              <a:defRPr sz="1000"/>
            </a:lvl7pPr>
            <a:lvl8pPr marL="3564811" indent="0">
              <a:buNone/>
              <a:defRPr sz="1000"/>
            </a:lvl8pPr>
            <a:lvl9pPr marL="4074068"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3217" y="406698"/>
            <a:ext cx="2345585" cy="68544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715" y="406698"/>
            <a:ext cx="6870832" cy="68544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5" descr="DEL_PRI_RGB"/>
          <p:cNvPicPr>
            <a:picLocks noChangeArrowheads="1"/>
          </p:cNvPicPr>
          <p:nvPr userDrawn="1"/>
        </p:nvPicPr>
        <p:blipFill>
          <a:blip r:embed="rId2"/>
          <a:srcRect l="7785" t="27351" r="9871" b="25598"/>
          <a:stretch>
            <a:fillRect/>
          </a:stretch>
        </p:blipFill>
        <p:spPr bwMode="auto">
          <a:xfrm>
            <a:off x="230542" y="338312"/>
            <a:ext cx="2581365" cy="604644"/>
          </a:xfrm>
          <a:prstGeom prst="rect">
            <a:avLst/>
          </a:prstGeom>
          <a:noFill/>
          <a:ln w="9525">
            <a:noFill/>
            <a:miter lim="800000"/>
            <a:headEnd/>
            <a:tailEnd/>
          </a:ln>
        </p:spPr>
      </p:pic>
      <p:pic>
        <p:nvPicPr>
          <p:cNvPr id="9" name="Picture 2" descr="C:\Users\dchladkova\Pictures\ind_fsi_glb_ve_184_hi.jpg"/>
          <p:cNvPicPr>
            <a:picLocks noChangeAspect="1" noChangeArrowheads="1"/>
          </p:cNvPicPr>
          <p:nvPr userDrawn="1"/>
        </p:nvPicPr>
        <p:blipFill>
          <a:blip r:embed="rId3"/>
          <a:srcRect/>
          <a:stretch>
            <a:fillRect/>
          </a:stretch>
        </p:blipFill>
        <p:spPr bwMode="auto">
          <a:xfrm>
            <a:off x="4544460" y="3203171"/>
            <a:ext cx="5515528" cy="4570817"/>
          </a:xfrm>
          <a:prstGeom prst="rect">
            <a:avLst/>
          </a:prstGeom>
          <a:noFill/>
          <a:ln w="9525">
            <a:noFill/>
            <a:miter lim="800000"/>
            <a:headEnd/>
            <a:tailEnd/>
          </a:ln>
        </p:spPr>
      </p:pic>
      <p:sp>
        <p:nvSpPr>
          <p:cNvPr id="6" name="Rectangle 2"/>
          <p:cNvSpPr>
            <a:spLocks noGrp="1" noChangeArrowheads="1"/>
          </p:cNvSpPr>
          <p:nvPr>
            <p:ph type="ctrTitle" sz="quarter"/>
          </p:nvPr>
        </p:nvSpPr>
        <p:spPr>
          <a:xfrm>
            <a:off x="1061510" y="1816178"/>
            <a:ext cx="5267600" cy="1160825"/>
          </a:xfrm>
        </p:spPr>
        <p:txBody>
          <a:bodyPr/>
          <a:lstStyle>
            <a:lvl1pPr>
              <a:lnSpc>
                <a:spcPct val="100000"/>
              </a:lnSpc>
              <a:defRPr sz="4000" b="0" baseline="0">
                <a:solidFill>
                  <a:srgbClr val="002776"/>
                </a:solidFill>
                <a:latin typeface="Times New Roman" pitchFamily="18" charset="0"/>
              </a:defRPr>
            </a:lvl1pPr>
          </a:lstStyle>
          <a:p>
            <a:r>
              <a:rPr lang="en-US" dirty="0" smtClean="0"/>
              <a:t>Click to edit Master title style</a:t>
            </a:r>
            <a:endParaRPr lang="en-US" dirty="0"/>
          </a:p>
        </p:txBody>
      </p:sp>
      <p:sp>
        <p:nvSpPr>
          <p:cNvPr id="7" name="Text Placeholder 11"/>
          <p:cNvSpPr>
            <a:spLocks noGrp="1"/>
          </p:cNvSpPr>
          <p:nvPr>
            <p:ph type="body" sz="quarter" idx="10"/>
          </p:nvPr>
        </p:nvSpPr>
        <p:spPr>
          <a:xfrm>
            <a:off x="1076173" y="3097242"/>
            <a:ext cx="5275686" cy="1181457"/>
          </a:xfrm>
        </p:spPr>
        <p:txBody>
          <a:bodyPr/>
          <a:lstStyle>
            <a:lvl1pPr marL="0" indent="0">
              <a:spcBef>
                <a:spcPts val="0"/>
              </a:spcBef>
              <a:buNone/>
              <a:defRPr sz="4000">
                <a:solidFill>
                  <a:schemeClr val="accent2"/>
                </a:solidFill>
                <a:latin typeface="Times New Roman" pitchFamily="18" charset="0"/>
                <a:cs typeface="Times New Roman" pitchFamily="18" charset="0"/>
              </a:defRPr>
            </a:lvl1pPr>
          </a:lstStyle>
          <a:p>
            <a:pPr lvl="0"/>
            <a:r>
              <a:rPr lang="en-US" dirty="0" smtClean="0"/>
              <a:t>Click to edit Master text styles</a:t>
            </a:r>
          </a:p>
        </p:txBody>
      </p:sp>
      <p:sp>
        <p:nvSpPr>
          <p:cNvPr id="8" name="Rectangle 3"/>
          <p:cNvSpPr>
            <a:spLocks noGrp="1" noChangeArrowheads="1"/>
          </p:cNvSpPr>
          <p:nvPr>
            <p:ph type="subTitle" sz="quarter" idx="1"/>
          </p:nvPr>
        </p:nvSpPr>
        <p:spPr>
          <a:xfrm>
            <a:off x="394715" y="6827974"/>
            <a:ext cx="8509073" cy="691021"/>
          </a:xfrm>
          <a:ln algn="ctr"/>
        </p:spPr>
        <p:txBody>
          <a:bodyPr/>
          <a:lstStyle>
            <a:lvl1pPr marL="0" indent="0" eaLnBrk="0" hangingPunct="0">
              <a:buClr>
                <a:schemeClr val="bg1"/>
              </a:buClr>
              <a:buFontTx/>
              <a:buNone/>
              <a:defRPr sz="1800" baseline="0"/>
            </a:lvl1pPr>
          </a:lstStyle>
          <a:p>
            <a:r>
              <a:rPr lang="en-US" smtClean="0"/>
              <a:t>Click to edit Master subtitle style</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Devider">
    <p:spTree>
      <p:nvGrpSpPr>
        <p:cNvPr id="1" name=""/>
        <p:cNvGrpSpPr/>
        <p:nvPr/>
      </p:nvGrpSpPr>
      <p:grpSpPr>
        <a:xfrm>
          <a:off x="0" y="0"/>
          <a:ext cx="0" cy="0"/>
          <a:chOff x="0" y="0"/>
          <a:chExt cx="0" cy="0"/>
        </a:xfrm>
      </p:grpSpPr>
      <p:pic>
        <p:nvPicPr>
          <p:cNvPr id="4" name="Picture 6" descr="rada_kulicek_short.jpg"/>
          <p:cNvPicPr>
            <a:picLocks noChangeAspect="1"/>
          </p:cNvPicPr>
          <p:nvPr userDrawn="1"/>
        </p:nvPicPr>
        <p:blipFill>
          <a:blip r:embed="rId2"/>
          <a:srcRect r="10406"/>
          <a:stretch>
            <a:fillRect/>
          </a:stretch>
        </p:blipFill>
        <p:spPr bwMode="auto">
          <a:xfrm>
            <a:off x="4081631" y="3877997"/>
            <a:ext cx="5978357" cy="2989026"/>
          </a:xfrm>
          <a:prstGeom prst="rect">
            <a:avLst/>
          </a:prstGeom>
          <a:noFill/>
          <a:ln w="9525">
            <a:noFill/>
            <a:miter lim="800000"/>
            <a:headEnd/>
            <a:tailEnd/>
          </a:ln>
        </p:spPr>
      </p:pic>
      <p:sp>
        <p:nvSpPr>
          <p:cNvPr id="3" name="Text Placeholder 2"/>
          <p:cNvSpPr>
            <a:spLocks noGrp="1"/>
          </p:cNvSpPr>
          <p:nvPr>
            <p:ph type="body" idx="1"/>
          </p:nvPr>
        </p:nvSpPr>
        <p:spPr>
          <a:xfrm>
            <a:off x="398407" y="2267403"/>
            <a:ext cx="8023906" cy="1700559"/>
          </a:xfrm>
        </p:spPr>
        <p:txBody>
          <a:bodyPr/>
          <a:lstStyle>
            <a:lvl1pPr marL="0" indent="0">
              <a:buNone/>
              <a:defRPr sz="3100" b="1" baseline="0">
                <a:latin typeface="+mn-lt"/>
                <a:cs typeface="Times New Roman" pitchFamily="18" charset="0"/>
              </a:defRPr>
            </a:lvl1pPr>
            <a:lvl2pPr marL="509504" indent="0">
              <a:buNone/>
              <a:defRPr sz="2000"/>
            </a:lvl2pPr>
            <a:lvl3pPr marL="1019007" indent="0">
              <a:buNone/>
              <a:defRPr sz="1800"/>
            </a:lvl3pPr>
            <a:lvl4pPr marL="1528511" indent="0">
              <a:buNone/>
              <a:defRPr sz="1600"/>
            </a:lvl4pPr>
            <a:lvl5pPr marL="2038015" indent="0">
              <a:buNone/>
              <a:defRPr sz="1600"/>
            </a:lvl5pPr>
            <a:lvl6pPr marL="2547518" indent="0">
              <a:buNone/>
              <a:defRPr sz="1600"/>
            </a:lvl6pPr>
            <a:lvl7pPr marL="3057022" indent="0">
              <a:buNone/>
              <a:defRPr sz="1600"/>
            </a:lvl7pPr>
            <a:lvl8pPr marL="3566526" indent="0">
              <a:buNone/>
              <a:defRPr sz="1600"/>
            </a:lvl8pPr>
            <a:lvl9pPr marL="4076029" indent="0">
              <a:buNone/>
              <a:defRPr sz="16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Section Devi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62479" y="3191213"/>
            <a:ext cx="6824157" cy="2569976"/>
          </a:xfrm>
          <a:noFill/>
          <a:ln w="9525">
            <a:noFill/>
            <a:miter lim="800000"/>
            <a:headEnd/>
            <a:tailEnd/>
          </a:ln>
        </p:spPr>
        <p:txBody>
          <a:bodyPr/>
          <a:lstStyle>
            <a:lvl1pPr marL="0" indent="0" algn="l" defTabSz="1019012" rtl="0" eaLnBrk="0" fontAlgn="base" hangingPunct="0">
              <a:lnSpc>
                <a:spcPct val="100000"/>
              </a:lnSpc>
              <a:spcBef>
                <a:spcPct val="0"/>
              </a:spcBef>
              <a:spcAft>
                <a:spcPct val="0"/>
              </a:spcAft>
              <a:buNone/>
              <a:defRPr lang="en-US" sz="5800" b="0" kern="1200" dirty="0" smtClean="0">
                <a:solidFill>
                  <a:srgbClr val="FFFFFF"/>
                </a:solidFill>
                <a:latin typeface="Times New Roman" pitchFamily="18" charset="0"/>
                <a:ea typeface="+mj-ea"/>
                <a:cs typeface="Times New Roman" pitchFamily="18" charset="0"/>
              </a:defRPr>
            </a:lvl1pPr>
            <a:lvl2pPr marL="509504" indent="0">
              <a:buNone/>
              <a:defRPr sz="2000"/>
            </a:lvl2pPr>
            <a:lvl3pPr marL="1019007" indent="0">
              <a:buNone/>
              <a:defRPr sz="1800"/>
            </a:lvl3pPr>
            <a:lvl4pPr marL="1528511" indent="0">
              <a:buNone/>
              <a:defRPr sz="1600"/>
            </a:lvl4pPr>
            <a:lvl5pPr marL="2038015" indent="0">
              <a:buNone/>
              <a:defRPr sz="1600"/>
            </a:lvl5pPr>
            <a:lvl6pPr marL="2547518" indent="0">
              <a:buNone/>
              <a:defRPr sz="1600"/>
            </a:lvl6pPr>
            <a:lvl7pPr marL="3057022" indent="0">
              <a:buNone/>
              <a:defRPr sz="1600"/>
            </a:lvl7pPr>
            <a:lvl8pPr marL="3566526" indent="0">
              <a:buNone/>
              <a:defRPr sz="1600"/>
            </a:lvl8pPr>
            <a:lvl9pPr marL="4076029" indent="0">
              <a:buNone/>
              <a:defRPr sz="1600"/>
            </a:lvl9pPr>
          </a:lstStyle>
          <a:p>
            <a:pPr lvl="0"/>
            <a:r>
              <a:rPr lang="en-US" dirty="0"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971" y="2815425"/>
            <a:ext cx="5795177" cy="220423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Section Devi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62479" y="3191213"/>
            <a:ext cx="6824157" cy="2569976"/>
          </a:xfrm>
          <a:noFill/>
          <a:ln w="9525">
            <a:noFill/>
            <a:miter lim="800000"/>
            <a:headEnd/>
            <a:tailEnd/>
          </a:ln>
        </p:spPr>
        <p:txBody>
          <a:bodyPr/>
          <a:lstStyle>
            <a:lvl1pPr marL="0" indent="0" algn="l" defTabSz="1019012" rtl="0" eaLnBrk="0" fontAlgn="base" hangingPunct="0">
              <a:lnSpc>
                <a:spcPct val="100000"/>
              </a:lnSpc>
              <a:spcBef>
                <a:spcPct val="0"/>
              </a:spcBef>
              <a:spcAft>
                <a:spcPct val="0"/>
              </a:spcAft>
              <a:buNone/>
              <a:defRPr lang="en-US" sz="5800" b="0" kern="1200" dirty="0" smtClean="0">
                <a:solidFill>
                  <a:srgbClr val="FFFFFF"/>
                </a:solidFill>
                <a:latin typeface="Times New Roman" pitchFamily="18" charset="0"/>
                <a:ea typeface="+mj-ea"/>
                <a:cs typeface="Times New Roman" pitchFamily="18" charset="0"/>
              </a:defRPr>
            </a:lvl1pPr>
            <a:lvl2pPr marL="509504" indent="0">
              <a:buNone/>
              <a:defRPr sz="2000"/>
            </a:lvl2pPr>
            <a:lvl3pPr marL="1019007" indent="0">
              <a:buNone/>
              <a:defRPr sz="1800"/>
            </a:lvl3pPr>
            <a:lvl4pPr marL="1528511" indent="0">
              <a:buNone/>
              <a:defRPr sz="1600"/>
            </a:lvl4pPr>
            <a:lvl5pPr marL="2038015" indent="0">
              <a:buNone/>
              <a:defRPr sz="1600"/>
            </a:lvl5pPr>
            <a:lvl6pPr marL="2547518" indent="0">
              <a:buNone/>
              <a:defRPr sz="1600"/>
            </a:lvl6pPr>
            <a:lvl7pPr marL="3057022" indent="0">
              <a:buNone/>
              <a:defRPr sz="1600"/>
            </a:lvl7pPr>
            <a:lvl8pPr marL="3566526" indent="0">
              <a:buNone/>
              <a:defRPr sz="1600"/>
            </a:lvl8pPr>
            <a:lvl9pPr marL="4076029" indent="0">
              <a:buNone/>
              <a:defRPr sz="1600"/>
            </a:lvl9pPr>
          </a:lstStyle>
          <a:p>
            <a:pPr lvl="0"/>
            <a:r>
              <a:rPr lang="en-US" dirty="0" smtClean="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126000" cy="63000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60000" y="1188002"/>
            <a:ext cx="4485000" cy="5220001"/>
          </a:xfrm>
        </p:spPr>
        <p:txBody>
          <a:bodyPr rtlCol="0">
            <a:noAutofit/>
          </a:bodyPr>
          <a:lstStyle>
            <a:lvl1pPr algn="l" defTabSz="913962"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1pPr>
            <a:lvl2pPr algn="l" defTabSz="913962"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2pPr>
            <a:lvl3pPr algn="l" defTabSz="913962"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3pPr>
            <a:lvl4pPr algn="l" defTabSz="913962"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4pPr>
            <a:lvl5pPr algn="l" defTabSz="913962"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5031000" y="1188002"/>
            <a:ext cx="4485000" cy="5220001"/>
          </a:xfrm>
        </p:spPr>
        <p:txBody>
          <a:bodyPr rtlCol="0">
            <a:noAutofit/>
          </a:bodyPr>
          <a:lstStyle>
            <a:lvl1pPr algn="l" defTabSz="913962"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1pPr>
            <a:lvl2pPr algn="l" defTabSz="913962"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2pPr>
            <a:lvl3pPr algn="l" defTabSz="913962"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3pPr>
            <a:lvl4pPr algn="l" defTabSz="913962"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4pPr>
            <a:lvl5pPr algn="l" defTabSz="913962"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9"/>
          <p:cNvSpPr>
            <a:spLocks noGrp="1"/>
          </p:cNvSpPr>
          <p:nvPr>
            <p:ph type="sldNum" sz="quarter" idx="10"/>
          </p:nvPr>
        </p:nvSpPr>
        <p:spPr/>
        <p:txBody>
          <a:bodyPr/>
          <a:lstStyle>
            <a:lvl1pPr>
              <a:defRPr/>
            </a:lvl1pPr>
          </a:lstStyle>
          <a:p>
            <a:fld id="{1EA98605-E75F-4086-B082-BA65EEEADF29}" type="slidenum">
              <a:rPr lang="en-US"/>
              <a:pPr/>
              <a:t>‹#›</a:t>
            </a:fld>
            <a:endParaRPr lang="en-US" dirty="0"/>
          </a:p>
        </p:txBody>
      </p:sp>
      <p:sp>
        <p:nvSpPr>
          <p:cNvPr id="7" name="Footer Placeholder 10"/>
          <p:cNvSpPr>
            <a:spLocks noGrp="1"/>
          </p:cNvSpPr>
          <p:nvPr>
            <p:ph type="ftr" sz="quarter" idx="11"/>
          </p:nvPr>
        </p:nvSpPr>
        <p:spPr/>
        <p:txBody>
          <a:bodyPr/>
          <a:lstStyle>
            <a:lvl1pPr>
              <a:defRPr/>
            </a:lvl1pPr>
          </a:lstStyle>
          <a:p>
            <a:r>
              <a:rPr lang="en-US" dirty="0"/>
              <a:t>Footer</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4715" y="1346052"/>
            <a:ext cx="4607335" cy="5915070"/>
          </a:xfrm>
        </p:spPr>
        <p:txBody>
          <a:bodyPr/>
          <a:lstStyle>
            <a:lvl1pPr>
              <a:defRPr sz="2200"/>
            </a:lvl1pPr>
            <a:lvl2pPr>
              <a:defRPr sz="2000"/>
            </a:lvl2pPr>
            <a:lvl3pPr>
              <a:defRPr sz="1800"/>
            </a:lvl3pPr>
            <a:lvl4pPr>
              <a:defRPr sz="1600"/>
            </a:lvl4pPr>
            <a:lvl5pPr>
              <a:defRPr sz="13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69717" y="1346052"/>
            <a:ext cx="4609082" cy="5915070"/>
          </a:xfrm>
        </p:spPr>
        <p:txBody>
          <a:bodyPr/>
          <a:lstStyle>
            <a:lvl1pPr>
              <a:defRPr sz="2200"/>
            </a:lvl1pPr>
            <a:lvl2pPr>
              <a:defRPr sz="2000"/>
            </a:lvl2pPr>
            <a:lvl3pPr>
              <a:defRPr sz="1800"/>
            </a:lvl3pPr>
            <a:lvl4pPr>
              <a:defRPr sz="1600"/>
            </a:lvl4pPr>
            <a:lvl5pPr>
              <a:defRPr sz="13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6063" y="408083"/>
            <a:ext cx="9382721" cy="1295665"/>
          </a:xfrm>
          <a:noFill/>
          <a:ln w="9525" algn="ctr">
            <a:noFill/>
            <a:miter lim="800000"/>
            <a:headEnd/>
            <a:tailEnd/>
          </a:ln>
          <a:effectLst/>
        </p:spPr>
        <p:txBody>
          <a:bodyPr/>
          <a:lstStyle>
            <a:lvl1pPr algn="l" rtl="0" eaLnBrk="1" fontAlgn="base" hangingPunct="1">
              <a:lnSpc>
                <a:spcPct val="90000"/>
              </a:lnSpc>
              <a:spcBef>
                <a:spcPct val="0"/>
              </a:spcBef>
              <a:spcAft>
                <a:spcPct val="0"/>
              </a:spcAft>
              <a:defRPr lang="en-US" sz="2700">
                <a:solidFill>
                  <a:srgbClr val="000066"/>
                </a:solidFill>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396063" y="1740150"/>
            <a:ext cx="4606207" cy="725212"/>
          </a:xfrm>
        </p:spPr>
        <p:txBody>
          <a:bodyPr/>
          <a:lstStyle>
            <a:lvl1pPr marL="0" indent="0">
              <a:buNone/>
              <a:defRPr sz="2200" b="1"/>
            </a:lvl1pPr>
            <a:lvl2pPr marL="509504" indent="0">
              <a:buNone/>
              <a:defRPr sz="2200" b="1"/>
            </a:lvl2pPr>
            <a:lvl3pPr marL="1019007" indent="0">
              <a:buNone/>
              <a:defRPr sz="2000" b="1"/>
            </a:lvl3pPr>
            <a:lvl4pPr marL="1528511" indent="0">
              <a:buNone/>
              <a:defRPr sz="1800" b="1"/>
            </a:lvl4pPr>
            <a:lvl5pPr marL="2038015" indent="0">
              <a:buNone/>
              <a:defRPr sz="1800" b="1"/>
            </a:lvl5pPr>
            <a:lvl6pPr marL="2547518" indent="0">
              <a:buNone/>
              <a:defRPr sz="1800" b="1"/>
            </a:lvl6pPr>
            <a:lvl7pPr marL="3057022" indent="0">
              <a:buNone/>
              <a:defRPr sz="1800" b="1"/>
            </a:lvl7pPr>
            <a:lvl8pPr marL="3566526" indent="0">
              <a:buNone/>
              <a:defRPr sz="1800" b="1"/>
            </a:lvl8pPr>
            <a:lvl9pPr marL="407602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96063" y="2465362"/>
            <a:ext cx="4606207" cy="4479041"/>
          </a:xfrm>
        </p:spPr>
        <p:txBody>
          <a:bodyPr/>
          <a:lstStyle>
            <a:lvl1pPr>
              <a:defRPr sz="2200"/>
            </a:lvl1pPr>
            <a:lvl2pPr>
              <a:defRPr sz="2000"/>
            </a:lvl2pPr>
            <a:lvl3pPr>
              <a:defRPr sz="1800"/>
            </a:lvl3pPr>
            <a:lvl4pPr>
              <a:defRPr sz="16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8616" y="1740150"/>
            <a:ext cx="4606207" cy="725212"/>
          </a:xfrm>
        </p:spPr>
        <p:txBody>
          <a:bodyPr/>
          <a:lstStyle>
            <a:lvl1pPr marL="0" indent="0">
              <a:buNone/>
              <a:defRPr sz="2200" b="1"/>
            </a:lvl1pPr>
            <a:lvl2pPr marL="509504" indent="0">
              <a:buNone/>
              <a:defRPr sz="2200" b="1"/>
            </a:lvl2pPr>
            <a:lvl3pPr marL="1019007" indent="0">
              <a:buNone/>
              <a:defRPr sz="2000" b="1"/>
            </a:lvl3pPr>
            <a:lvl4pPr marL="1528511" indent="0">
              <a:buNone/>
              <a:defRPr sz="1800" b="1"/>
            </a:lvl4pPr>
            <a:lvl5pPr marL="2038015" indent="0">
              <a:buNone/>
              <a:defRPr sz="1800" b="1"/>
            </a:lvl5pPr>
            <a:lvl6pPr marL="2547518" indent="0">
              <a:buNone/>
              <a:defRPr sz="1800" b="1"/>
            </a:lvl6pPr>
            <a:lvl7pPr marL="3057022" indent="0">
              <a:buNone/>
              <a:defRPr sz="1800" b="1"/>
            </a:lvl7pPr>
            <a:lvl8pPr marL="3566526" indent="0">
              <a:buNone/>
              <a:defRPr sz="1800" b="1"/>
            </a:lvl8pPr>
            <a:lvl9pPr marL="407602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68616" y="2465362"/>
            <a:ext cx="4606207" cy="4479041"/>
          </a:xfrm>
        </p:spPr>
        <p:txBody>
          <a:bodyPr/>
          <a:lstStyle>
            <a:lvl1pPr>
              <a:defRPr sz="2200"/>
            </a:lvl1pPr>
            <a:lvl2pPr>
              <a:defRPr sz="2000"/>
            </a:lvl2pPr>
            <a:lvl3pPr>
              <a:defRPr sz="1800"/>
            </a:lvl3pPr>
            <a:lvl4pPr>
              <a:defRPr sz="16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000" y="309520"/>
            <a:ext cx="3309667" cy="1317259"/>
          </a:xfrm>
        </p:spPr>
        <p:txBody>
          <a:bodyPr/>
          <a:lstStyle>
            <a:lvl1pPr algn="l">
              <a:defRPr sz="2200" b="1"/>
            </a:lvl1pPr>
          </a:lstStyle>
          <a:p>
            <a:r>
              <a:rPr lang="en-US" smtClean="0"/>
              <a:t>Click to edit Master title style</a:t>
            </a:r>
            <a:endParaRPr lang="en-US" dirty="0"/>
          </a:p>
        </p:txBody>
      </p:sp>
      <p:sp>
        <p:nvSpPr>
          <p:cNvPr id="3" name="Content Placeholder 2"/>
          <p:cNvSpPr>
            <a:spLocks noGrp="1"/>
          </p:cNvSpPr>
          <p:nvPr>
            <p:ph idx="1"/>
          </p:nvPr>
        </p:nvSpPr>
        <p:spPr>
          <a:xfrm>
            <a:off x="3933176" y="309521"/>
            <a:ext cx="5841922" cy="6634883"/>
          </a:xfrm>
        </p:spPr>
        <p:txBody>
          <a:bodyPr/>
          <a:lstStyle>
            <a:lvl1pPr>
              <a:defRPr sz="2200"/>
            </a:lvl1pPr>
            <a:lvl2pPr>
              <a:defRPr sz="2000"/>
            </a:lvl2pPr>
            <a:lvl3pPr>
              <a:defRPr sz="1800"/>
            </a:lvl3pPr>
            <a:lvl4pPr>
              <a:defRPr sz="1600"/>
            </a:lvl4pPr>
            <a:lvl5pPr>
              <a:defRPr sz="13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000" y="1626780"/>
            <a:ext cx="3309667" cy="5317624"/>
          </a:xfrm>
        </p:spPr>
        <p:txBody>
          <a:bodyPr/>
          <a:lstStyle>
            <a:lvl1pPr marL="0" indent="0">
              <a:buNone/>
              <a:defRPr sz="1600"/>
            </a:lvl1pPr>
            <a:lvl2pPr marL="509504" indent="0">
              <a:buNone/>
              <a:defRPr sz="1300"/>
            </a:lvl2pPr>
            <a:lvl3pPr marL="1019007" indent="0">
              <a:buNone/>
              <a:defRPr sz="1100"/>
            </a:lvl3pPr>
            <a:lvl4pPr marL="1528511" indent="0">
              <a:buNone/>
              <a:defRPr sz="1000"/>
            </a:lvl4pPr>
            <a:lvl5pPr marL="2038015" indent="0">
              <a:buNone/>
              <a:defRPr sz="1000"/>
            </a:lvl5pPr>
            <a:lvl6pPr marL="2547518" indent="0">
              <a:buNone/>
              <a:defRPr sz="1000"/>
            </a:lvl6pPr>
            <a:lvl7pPr marL="3057022" indent="0">
              <a:buNone/>
              <a:defRPr sz="1000"/>
            </a:lvl7pPr>
            <a:lvl8pPr marL="3566526" indent="0">
              <a:buNone/>
              <a:defRPr sz="1000"/>
            </a:lvl8pPr>
            <a:lvl9pPr marL="4076029"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6063" y="5441792"/>
            <a:ext cx="9382721" cy="642434"/>
          </a:xfrm>
        </p:spPr>
        <p:txBody>
          <a:bodyPr/>
          <a:lstStyle>
            <a:lvl1pPr algn="l">
              <a:defRPr sz="2200" b="1"/>
            </a:lvl1pPr>
          </a:lstStyle>
          <a:p>
            <a:r>
              <a:rPr lang="en-US" smtClean="0"/>
              <a:t>Click to edit Master title style</a:t>
            </a:r>
            <a:endParaRPr lang="en-US" dirty="0"/>
          </a:p>
        </p:txBody>
      </p:sp>
      <p:sp>
        <p:nvSpPr>
          <p:cNvPr id="3" name="Picture Placeholder 2"/>
          <p:cNvSpPr>
            <a:spLocks noGrp="1"/>
          </p:cNvSpPr>
          <p:nvPr>
            <p:ph type="pic" idx="1"/>
          </p:nvPr>
        </p:nvSpPr>
        <p:spPr>
          <a:xfrm>
            <a:off x="396063" y="694620"/>
            <a:ext cx="9382721" cy="4664393"/>
          </a:xfrm>
        </p:spPr>
        <p:txBody>
          <a:bodyPr/>
          <a:lstStyle>
            <a:lvl1pPr marL="0" indent="0">
              <a:buNone/>
              <a:defRPr sz="1800"/>
            </a:lvl1pPr>
            <a:lvl2pPr marL="509504" indent="0">
              <a:buNone/>
              <a:defRPr sz="3100"/>
            </a:lvl2pPr>
            <a:lvl3pPr marL="1019007" indent="0">
              <a:buNone/>
              <a:defRPr sz="2700"/>
            </a:lvl3pPr>
            <a:lvl4pPr marL="1528511" indent="0">
              <a:buNone/>
              <a:defRPr sz="2200"/>
            </a:lvl4pPr>
            <a:lvl5pPr marL="2038015" indent="0">
              <a:buNone/>
              <a:defRPr sz="2200"/>
            </a:lvl5pPr>
            <a:lvl6pPr marL="2547518" indent="0">
              <a:buNone/>
              <a:defRPr sz="2200"/>
            </a:lvl6pPr>
            <a:lvl7pPr marL="3057022" indent="0">
              <a:buNone/>
              <a:defRPr sz="2200"/>
            </a:lvl7pPr>
            <a:lvl8pPr marL="3566526" indent="0">
              <a:buNone/>
              <a:defRPr sz="2200"/>
            </a:lvl8pPr>
            <a:lvl9pPr marL="4076029" indent="0">
              <a:buNone/>
              <a:defRPr sz="22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96063" y="6084226"/>
            <a:ext cx="9382721" cy="912363"/>
          </a:xfrm>
        </p:spPr>
        <p:txBody>
          <a:bodyPr/>
          <a:lstStyle>
            <a:lvl1pPr marL="0" indent="0">
              <a:buNone/>
              <a:defRPr sz="1600"/>
            </a:lvl1pPr>
            <a:lvl2pPr marL="509504" indent="0">
              <a:buNone/>
              <a:defRPr sz="1300"/>
            </a:lvl2pPr>
            <a:lvl3pPr marL="1019007" indent="0">
              <a:buNone/>
              <a:defRPr sz="1100"/>
            </a:lvl3pPr>
            <a:lvl4pPr marL="1528511" indent="0">
              <a:buNone/>
              <a:defRPr sz="1000"/>
            </a:lvl4pPr>
            <a:lvl5pPr marL="2038015" indent="0">
              <a:buNone/>
              <a:defRPr sz="1000"/>
            </a:lvl5pPr>
            <a:lvl6pPr marL="2547518" indent="0">
              <a:buNone/>
              <a:defRPr sz="1000"/>
            </a:lvl6pPr>
            <a:lvl7pPr marL="3057022" indent="0">
              <a:buNone/>
              <a:defRPr sz="1000"/>
            </a:lvl7pPr>
            <a:lvl8pPr marL="3566526" indent="0">
              <a:buNone/>
              <a:defRPr sz="1000"/>
            </a:lvl8pPr>
            <a:lvl9pPr marL="4076029"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3214" y="406695"/>
            <a:ext cx="2345585" cy="68544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715" y="406695"/>
            <a:ext cx="6870832" cy="68544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a:solidFill>
                  <a:srgbClr val="000066"/>
                </a:solidFill>
                <a:latin typeface="Arial" charset="0"/>
                <a:ea typeface="+mn-ea"/>
                <a:cs typeface="+mn-cs"/>
              </a:rPr>
              <a:t>Workshop “Solvency II”</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20836" name="Text Placeholder 2"/>
          <p:cNvSpPr>
            <a:spLocks noGrp="1"/>
          </p:cNvSpPr>
          <p:nvPr>
            <p:ph type="subTitle" idx="1"/>
          </p:nvPr>
        </p:nvSpPr>
        <p:spPr>
          <a:xfrm>
            <a:off x="447675" y="6834188"/>
            <a:ext cx="5214938" cy="344487"/>
          </a:xfrm>
        </p:spPr>
        <p:txBody>
          <a:bodyPr/>
          <a:lstStyle>
            <a:lvl1pPr marL="0" indent="0">
              <a:lnSpc>
                <a:spcPts val="2225"/>
              </a:lnSpc>
              <a:defRPr sz="1800" b="1" smtClean="0"/>
            </a:lvl1pPr>
          </a:lstStyle>
          <a:p>
            <a:r>
              <a:rPr smtClean="0"/>
              <a:t>Click to edit Master subtitle style</a:t>
            </a:r>
          </a:p>
        </p:txBody>
      </p:sp>
      <p:pic>
        <p:nvPicPr>
          <p:cNvPr id="120841" name="Picture 5" descr="DEL_PRI_RGB"/>
          <p:cNvPicPr>
            <a:picLocks noChangeArrowheads="1"/>
          </p:cNvPicPr>
          <p:nvPr/>
        </p:nvPicPr>
        <p:blipFill>
          <a:blip r:embed="rId2"/>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7" name="Title 4"/>
          <p:cNvSpPr>
            <a:spLocks noGrp="1"/>
          </p:cNvSpPr>
          <p:nvPr userDrawn="1">
            <p:ph type="ctrTitle" sz="quarter"/>
          </p:nvPr>
        </p:nvSpPr>
        <p:spPr>
          <a:xfrm>
            <a:off x="966788" y="2601110"/>
            <a:ext cx="4062412" cy="1023938"/>
          </a:xfrm>
        </p:spPr>
        <p:txBody>
          <a:bodyPr/>
          <a:lstStyle/>
          <a:p>
            <a:r>
              <a:rPr lang="cs-CZ" dirty="0" err="1" smtClean="0"/>
              <a:t>Title</a:t>
            </a:r>
            <a:r>
              <a:rPr lang="cs-CZ" dirty="0" smtClean="0"/>
              <a:t> 1 – </a:t>
            </a:r>
            <a:r>
              <a:rPr lang="cs-CZ" dirty="0" err="1" smtClean="0"/>
              <a:t>Times</a:t>
            </a:r>
            <a:r>
              <a:rPr lang="cs-CZ" dirty="0" smtClean="0"/>
              <a:t> New Roman </a:t>
            </a:r>
            <a:endParaRPr lang="en-US" dirty="0" smtClean="0"/>
          </a:p>
        </p:txBody>
      </p:sp>
      <p:sp>
        <p:nvSpPr>
          <p:cNvPr id="10" name="Text Placeholder 6"/>
          <p:cNvSpPr>
            <a:spLocks noGrp="1"/>
          </p:cNvSpPr>
          <p:nvPr userDrawn="1">
            <p:ph type="body" sz="quarter" idx="10" hasCustomPrompt="1"/>
          </p:nvPr>
        </p:nvSpPr>
        <p:spPr>
          <a:xfrm>
            <a:off x="1458094" y="4387060"/>
            <a:ext cx="4068763" cy="1041400"/>
          </a:xfrm>
        </p:spPr>
        <p:txBody>
          <a:bodyPr/>
          <a:lstStyle>
            <a:lvl1pPr>
              <a:spcBef>
                <a:spcPct val="0"/>
              </a:spcBef>
              <a:defRPr/>
            </a:lvl1pPr>
          </a:lstStyle>
          <a:p>
            <a:pPr>
              <a:spcBef>
                <a:spcPct val="0"/>
              </a:spcBef>
            </a:pPr>
            <a:r>
              <a:rPr lang="cs-CZ" dirty="0" err="1" smtClean="0"/>
              <a:t>Title</a:t>
            </a:r>
            <a:r>
              <a:rPr lang="cs-CZ" dirty="0" smtClean="0"/>
              <a:t> 2 – </a:t>
            </a:r>
            <a:r>
              <a:rPr lang="cs-CZ" dirty="0" err="1" smtClean="0"/>
              <a:t>Times</a:t>
            </a:r>
            <a:r>
              <a:rPr lang="cs-CZ" dirty="0" smtClean="0"/>
              <a:t> New Roman</a:t>
            </a:r>
            <a:endParaRPr lang="en-US" dirty="0" smtClean="0"/>
          </a:p>
          <a:p>
            <a:pPr>
              <a:spcBef>
                <a:spcPct val="0"/>
              </a:spcBef>
            </a:pPr>
            <a:endParaRPr lang="en-US" dirty="0" smtClean="0"/>
          </a:p>
        </p:txBody>
      </p:sp>
      <p:pic>
        <p:nvPicPr>
          <p:cNvPr id="9" name="Picture 8" descr="bzi_foc_glb_ho_401_lo(1).jpg"/>
          <p:cNvPicPr>
            <a:picLocks noChangeAspect="1"/>
          </p:cNvPicPr>
          <p:nvPr userDrawn="1"/>
        </p:nvPicPr>
        <p:blipFill>
          <a:blip r:embed="rId3"/>
          <a:stretch>
            <a:fillRect/>
          </a:stretch>
        </p:blipFill>
        <p:spPr>
          <a:xfrm>
            <a:off x="1248170" y="1886730"/>
            <a:ext cx="8782484" cy="5857916"/>
          </a:xfrm>
          <a:prstGeom prst="rect">
            <a:avLst/>
          </a:prstGeom>
        </p:spPr>
      </p:pic>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a:t>
            </a:fld>
            <a:endParaRPr lang="en-US" sz="1000" b="1" kern="1200" dirty="0">
              <a:solidFill>
                <a:srgbClr val="002776"/>
              </a:solidFill>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algn="l" defTabSz="1019175" rtl="0" fontAlgn="base">
              <a:lnSpc>
                <a:spcPts val="1200"/>
              </a:lnSpc>
              <a:spcBef>
                <a:spcPct val="0"/>
              </a:spcBef>
              <a:spcAft>
                <a:spcPct val="0"/>
              </a:spcAft>
            </a:pPr>
            <a:r>
              <a:rPr lang="en-US" sz="1000" kern="1200" dirty="0">
                <a:solidFill>
                  <a:srgbClr val="002776"/>
                </a:solidFill>
                <a:latin typeface="Arial" charset="0"/>
                <a:ea typeface="+mn-ea"/>
                <a:cs typeface="Arial" charset="0"/>
              </a:rPr>
              <a:t>Footer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973" y="2815425"/>
            <a:ext cx="5795177" cy="220423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126000" cy="63000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60000" y="1188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rgbClr val="002776"/>
                </a:solidFill>
                <a:latin typeface="+mn-lt"/>
                <a:ea typeface="+mj-ea"/>
                <a:cs typeface="+mj-cs"/>
              </a:defRPr>
            </a:lvl2pPr>
            <a:lvl3pPr algn="l" defTabSz="914400"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rgbClr val="002776"/>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5031000" y="1188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rgbClr val="002776"/>
                </a:solidFill>
                <a:latin typeface="+mn-lt"/>
                <a:ea typeface="+mj-ea"/>
                <a:cs typeface="+mj-cs"/>
              </a:defRPr>
            </a:lvl2pPr>
            <a:lvl3pPr algn="l" defTabSz="914400"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rgbClr val="002776"/>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rgbClr val="002776"/>
                </a:solidFill>
                <a:latin typeface="+mn-lt"/>
                <a:ea typeface="+mj-ea"/>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9"/>
          <p:cNvSpPr>
            <a:spLocks noGrp="1"/>
          </p:cNvSpPr>
          <p:nvPr>
            <p:ph type="sldNum" sz="quarter" idx="10"/>
          </p:nvPr>
        </p:nvSpPr>
        <p:spPr/>
        <p:txBody>
          <a:bodyPr/>
          <a:lstStyle>
            <a:lvl1pPr>
              <a:defRPr/>
            </a:lvl1pPr>
          </a:lstStyle>
          <a:p>
            <a:pPr algn="l" defTabSz="1019175" rtl="0" fontAlgn="base">
              <a:lnSpc>
                <a:spcPts val="1200"/>
              </a:lnSpc>
              <a:spcBef>
                <a:spcPct val="0"/>
              </a:spcBef>
              <a:spcAft>
                <a:spcPct val="0"/>
              </a:spcAft>
            </a:pPr>
            <a:fld id="{1EA98605-E75F-4086-B082-BA65EEEADF29}"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a:t>
            </a:fld>
            <a:endParaRPr lang="en-US" sz="1000" b="1" kern="1200" dirty="0">
              <a:solidFill>
                <a:srgbClr val="002776"/>
              </a:solidFill>
              <a:latin typeface="Arial" charset="0"/>
              <a:ea typeface="+mn-ea"/>
              <a:cs typeface="Arial" charset="0"/>
            </a:endParaRPr>
          </a:p>
        </p:txBody>
      </p:sp>
      <p:sp>
        <p:nvSpPr>
          <p:cNvPr id="7" name="Footer Placeholder 10"/>
          <p:cNvSpPr>
            <a:spLocks noGrp="1"/>
          </p:cNvSpPr>
          <p:nvPr>
            <p:ph type="ftr" sz="quarter" idx="11"/>
          </p:nvPr>
        </p:nvSpPr>
        <p:spPr/>
        <p:txBody>
          <a:bodyPr/>
          <a:lstStyle>
            <a:lvl1pPr>
              <a:defRPr/>
            </a:lvl1pPr>
          </a:lstStyle>
          <a:p>
            <a:pPr algn="l" defTabSz="1019175" rtl="0" fontAlgn="base">
              <a:lnSpc>
                <a:spcPts val="1200"/>
              </a:lnSpc>
              <a:spcBef>
                <a:spcPct val="0"/>
              </a:spcBef>
              <a:spcAft>
                <a:spcPct val="0"/>
              </a:spcAft>
            </a:pPr>
            <a:r>
              <a:rPr lang="en-US" sz="1000" kern="1200" dirty="0">
                <a:solidFill>
                  <a:srgbClr val="002776"/>
                </a:solidFill>
                <a:latin typeface="Arial" charset="0"/>
                <a:ea typeface="+mn-ea"/>
                <a:cs typeface="Arial" charset="0"/>
              </a:rPr>
              <a:t>Footer</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rgbClr val="00A1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rgbClr val="3C8A2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solidFill>
          <a:srgbClr val="C9DD0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970" y="2815424"/>
            <a:ext cx="5795177" cy="2204235"/>
          </a:xfrm>
        </p:spPr>
        <p:txBody>
          <a:bodyPr/>
          <a:lstStyle>
            <a:lvl1pPr>
              <a:lnSpc>
                <a:spcPts val="5200"/>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60000" y="3458371"/>
            <a:ext cx="9266237" cy="714375"/>
          </a:xfrm>
        </p:spPr>
        <p:txBody>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4715" y="406695"/>
            <a:ext cx="9384083" cy="869176"/>
          </a:xfrm>
        </p:spPr>
        <p:txBody>
          <a:bodyPr/>
          <a:lstStyle/>
          <a:p>
            <a:r>
              <a:rPr lang="en-US" smtClean="0"/>
              <a:t>Click to edit Master title style</a:t>
            </a:r>
            <a:endParaRPr lang="cs-CZ"/>
          </a:p>
        </p:txBody>
      </p:sp>
      <p:sp>
        <p:nvSpPr>
          <p:cNvPr id="3" name="Table Placeholder 2"/>
          <p:cNvSpPr>
            <a:spLocks noGrp="1"/>
          </p:cNvSpPr>
          <p:nvPr>
            <p:ph type="tbl" idx="1"/>
          </p:nvPr>
        </p:nvSpPr>
        <p:spPr>
          <a:xfrm>
            <a:off x="394715" y="1346052"/>
            <a:ext cx="9384083" cy="5915070"/>
          </a:xfrm>
        </p:spPr>
        <p:txBody>
          <a:bodyPr/>
          <a:lstStyle/>
          <a:p>
            <a:pPr lvl="0"/>
            <a:endParaRPr lang="cs-CZ" noProof="0" dirty="0" smtClean="0"/>
          </a:p>
        </p:txBody>
      </p:sp>
      <p:sp>
        <p:nvSpPr>
          <p:cNvPr id="4" name="Rectangle 5"/>
          <p:cNvSpPr>
            <a:spLocks noGrp="1" noChangeArrowheads="1"/>
          </p:cNvSpPr>
          <p:nvPr>
            <p:ph type="ftr" sz="quarter" idx="10"/>
          </p:nvPr>
        </p:nvSpPr>
        <p:spPr>
          <a:ln/>
        </p:spPr>
        <p:txBody>
          <a:bodyPr/>
          <a:lstStyle>
            <a:lvl1pPr>
              <a:defRPr/>
            </a:lvl1pPr>
          </a:lstStyle>
          <a:p>
            <a:pPr algn="l" defTabSz="1019175" rtl="0" fontAlgn="base">
              <a:lnSpc>
                <a:spcPts val="1200"/>
              </a:lnSpc>
              <a:spcBef>
                <a:spcPct val="0"/>
              </a:spcBef>
              <a:spcAft>
                <a:spcPct val="0"/>
              </a:spcAft>
              <a:defRPr/>
            </a:pPr>
            <a:r>
              <a:rPr lang="en-US" altLang="en-GB" sz="1000" kern="1200" dirty="0" smtClean="0">
                <a:solidFill>
                  <a:srgbClr val="002776"/>
                </a:solidFill>
                <a:latin typeface="Arial" charset="0"/>
                <a:ea typeface="+mn-ea"/>
                <a:cs typeface="Arial" charset="0"/>
              </a:rPr>
              <a:t>Footer</a:t>
            </a:r>
            <a:endParaRPr lang="en-US" altLang="en-GB" sz="1000" kern="1200" dirty="0">
              <a:solidFill>
                <a:srgbClr val="002776"/>
              </a:solidFill>
              <a:latin typeface="Arial" charset="0"/>
              <a:ea typeface="+mn-ea"/>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973" y="2815425"/>
            <a:ext cx="5795177" cy="220423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973" y="2815425"/>
            <a:ext cx="5795177" cy="220423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60001" y="3458374"/>
            <a:ext cx="9266237" cy="714375"/>
          </a:xfrm>
        </p:spPr>
        <p:txBody>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4716" y="406695"/>
            <a:ext cx="9384083" cy="869176"/>
          </a:xfrm>
        </p:spPr>
        <p:txBody>
          <a:bodyPr/>
          <a:lstStyle/>
          <a:p>
            <a:r>
              <a:rPr lang="en-US" smtClean="0"/>
              <a:t>Click to edit Master title style</a:t>
            </a:r>
            <a:endParaRPr lang="cs-CZ"/>
          </a:p>
        </p:txBody>
      </p:sp>
      <p:sp>
        <p:nvSpPr>
          <p:cNvPr id="3" name="Table Placeholder 2"/>
          <p:cNvSpPr>
            <a:spLocks noGrp="1"/>
          </p:cNvSpPr>
          <p:nvPr>
            <p:ph type="tbl" idx="1"/>
          </p:nvPr>
        </p:nvSpPr>
        <p:spPr>
          <a:xfrm>
            <a:off x="394716" y="1346052"/>
            <a:ext cx="9384083" cy="5915070"/>
          </a:xfrm>
        </p:spPr>
        <p:txBody>
          <a:bodyPr/>
          <a:lstStyle/>
          <a:p>
            <a:pPr lvl="0"/>
            <a:endParaRPr lang="cs-CZ"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GB" dirty="0" smtClean="0"/>
              <a:t>Footer</a:t>
            </a:r>
            <a:endParaRPr lang="en-US" alt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US" altLang="en-GB" sz="900" kern="1200" dirty="0">
                <a:solidFill>
                  <a:srgbClr val="000066"/>
                </a:solidFill>
                <a:latin typeface="Arial" charset="0"/>
                <a:ea typeface="+mn-ea"/>
                <a:cs typeface="+mn-cs"/>
              </a:rPr>
              <a:t>Workshop “Solvency II”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9" name="Title Placeholder 1"/>
          <p:cNvSpPr>
            <a:spLocks noGrp="1"/>
          </p:cNvSpPr>
          <p:nvPr>
            <p:ph type="title"/>
          </p:nvPr>
        </p:nvSpPr>
        <p:spPr bwMode="auto">
          <a:xfrm>
            <a:off x="360001" y="360002"/>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19460" name="Text Placeholder 2"/>
          <p:cNvSpPr>
            <a:spLocks noGrp="1"/>
          </p:cNvSpPr>
          <p:nvPr>
            <p:ph type="body" idx="1"/>
          </p:nvPr>
        </p:nvSpPr>
        <p:spPr bwMode="auto">
          <a:xfrm>
            <a:off x="360001" y="1188001"/>
            <a:ext cx="9266237" cy="59166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Slide Number Placeholder 9"/>
          <p:cNvSpPr>
            <a:spLocks noGrp="1"/>
          </p:cNvSpPr>
          <p:nvPr>
            <p:ph type="sldNum" sz="quarter" idx="4"/>
          </p:nvPr>
        </p:nvSpPr>
        <p:spPr>
          <a:xfrm>
            <a:off x="360000" y="7429503"/>
            <a:ext cx="311150" cy="163513"/>
          </a:xfrm>
          <a:prstGeom prst="rect">
            <a:avLst/>
          </a:prstGeom>
        </p:spPr>
        <p:txBody>
          <a:bodyPr vert="horz" wrap="square" lIns="0" tIns="0" rIns="0" bIns="0" numCol="1" anchor="t" anchorCtr="0" compatLnSpc="1">
            <a:prstTxWarp prst="textNoShape">
              <a:avLst/>
            </a:prstTxWarp>
            <a:noAutofit/>
          </a:bodyPr>
          <a:lstStyle>
            <a:lvl1pPr defTabSz="1018685">
              <a:lnSpc>
                <a:spcPts val="1200"/>
              </a:lnSpc>
              <a:defRPr sz="1000" b="1">
                <a:solidFill>
                  <a:schemeClr val="tx2"/>
                </a:solidFill>
              </a:defRPr>
            </a:lvl1pPr>
          </a:lstStyle>
          <a:p>
            <a:fld id="{886168B5-F3C7-4564-90C1-D6926DD1A228}" type="slidenum">
              <a:rPr lang="en-US"/>
              <a:pPr/>
              <a:t>‹#›</a:t>
            </a:fld>
            <a:endParaRPr lang="en-US" dirty="0"/>
          </a:p>
        </p:txBody>
      </p:sp>
      <p:sp>
        <p:nvSpPr>
          <p:cNvPr id="10" name="Footer Placeholder 10"/>
          <p:cNvSpPr>
            <a:spLocks noGrp="1"/>
          </p:cNvSpPr>
          <p:nvPr>
            <p:ph type="ftr" sz="quarter" idx="3"/>
          </p:nvPr>
        </p:nvSpPr>
        <p:spPr>
          <a:xfrm>
            <a:off x="720000" y="7429503"/>
            <a:ext cx="4749800" cy="163513"/>
          </a:xfrm>
          <a:prstGeom prst="rect">
            <a:avLst/>
          </a:prstGeom>
        </p:spPr>
        <p:txBody>
          <a:bodyPr vert="horz" wrap="square" lIns="0" tIns="0" rIns="0" bIns="0" numCol="1" anchor="t" anchorCtr="0" compatLnSpc="1">
            <a:prstTxWarp prst="textNoShape">
              <a:avLst/>
            </a:prstTxWarp>
            <a:noAutofit/>
          </a:bodyPr>
          <a:lstStyle>
            <a:lvl1pPr defTabSz="1018685">
              <a:lnSpc>
                <a:spcPts val="1200"/>
              </a:lnSpc>
              <a:defRPr sz="1000">
                <a:solidFill>
                  <a:schemeClr val="tx2"/>
                </a:solidFill>
              </a:defRPr>
            </a:lvl1pPr>
          </a:lstStyle>
          <a:p>
            <a:r>
              <a:rPr lang="en-US" dirty="0"/>
              <a:t>Footer</a:t>
            </a:r>
          </a:p>
        </p:txBody>
      </p:sp>
      <p:sp>
        <p:nvSpPr>
          <p:cNvPr id="6" name="Rectangle 5"/>
          <p:cNvSpPr>
            <a:spLocks noChangeArrowheads="1"/>
          </p:cNvSpPr>
          <p:nvPr userDrawn="1"/>
        </p:nvSpPr>
        <p:spPr bwMode="auto">
          <a:xfrm>
            <a:off x="7038975" y="7429503"/>
            <a:ext cx="2544763" cy="163513"/>
          </a:xfrm>
          <a:prstGeom prst="rect">
            <a:avLst/>
          </a:prstGeom>
          <a:noFill/>
          <a:ln w="25400" algn="ctr">
            <a:noFill/>
            <a:miter lim="800000"/>
            <a:headEnd/>
            <a:tailEnd/>
          </a:ln>
        </p:spPr>
        <p:txBody>
          <a:bodyPr lIns="0" tIns="0" rIns="0" bIns="0"/>
          <a:lstStyle/>
          <a:p>
            <a:pPr algn="r" defTabSz="1018685">
              <a:lnSpc>
                <a:spcPts val="1200"/>
              </a:lnSpc>
            </a:pPr>
            <a:r>
              <a:rPr lang="en-US" sz="800" dirty="0">
                <a:solidFill>
                  <a:schemeClr val="tx2"/>
                </a:solidFill>
              </a:rPr>
              <a:t>© </a:t>
            </a:r>
            <a:r>
              <a:rPr lang="en-US" sz="800" dirty="0" smtClean="0">
                <a:solidFill>
                  <a:schemeClr val="tx2"/>
                </a:solidFill>
              </a:rPr>
              <a:t>2009 </a:t>
            </a:r>
            <a:r>
              <a:rPr lang="en-US" sz="800" dirty="0">
                <a:solidFill>
                  <a:schemeClr val="tx2"/>
                </a:solidFill>
              </a:rPr>
              <a:t>Deloitte </a:t>
            </a:r>
            <a:r>
              <a:rPr lang="cs-CZ" sz="800" dirty="0" smtClean="0">
                <a:solidFill>
                  <a:schemeClr val="tx2"/>
                </a:solidFill>
              </a:rPr>
              <a:t>Central</a:t>
            </a:r>
            <a:r>
              <a:rPr lang="cs-CZ" sz="800" baseline="0" dirty="0" smtClean="0">
                <a:solidFill>
                  <a:schemeClr val="tx2"/>
                </a:solidFill>
              </a:rPr>
              <a:t> Europe</a:t>
            </a:r>
            <a:endParaRPr lang="en-US" sz="8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883" r:id="rId1"/>
    <p:sldLayoutId id="2147483902" r:id="rId2"/>
    <p:sldLayoutId id="2147483897" r:id="rId3"/>
    <p:sldLayoutId id="2147483899" r:id="rId4"/>
    <p:sldLayoutId id="2147483900" r:id="rId5"/>
    <p:sldLayoutId id="2147483901" r:id="rId6"/>
    <p:sldLayoutId id="2147483904" r:id="rId7"/>
    <p:sldLayoutId id="2147483905" r:id="rId8"/>
    <p:sldLayoutId id="2147483972" r:id="rId9"/>
  </p:sldLayoutIdLst>
  <p:hf hdr="0" ftr="0" dt="0"/>
  <p:txStyles>
    <p:titleStyle>
      <a:lvl1pPr algn="l" defTabSz="1018685" rtl="0" eaLnBrk="0" fontAlgn="base" hangingPunct="0">
        <a:lnSpc>
          <a:spcPts val="3399"/>
        </a:lnSpc>
        <a:spcBef>
          <a:spcPct val="0"/>
        </a:spcBef>
        <a:spcAft>
          <a:spcPct val="0"/>
        </a:spcAft>
        <a:defRPr sz="2600" b="1" kern="1200">
          <a:solidFill>
            <a:schemeClr val="tx2"/>
          </a:solidFill>
          <a:latin typeface="+mj-lt"/>
          <a:ea typeface="+mj-ea"/>
          <a:cs typeface="+mj-cs"/>
        </a:defRPr>
      </a:lvl1pPr>
      <a:lvl2pPr algn="l" defTabSz="1018685" rtl="0" eaLnBrk="0" fontAlgn="base" hangingPunct="0">
        <a:lnSpc>
          <a:spcPts val="3399"/>
        </a:lnSpc>
        <a:spcBef>
          <a:spcPct val="0"/>
        </a:spcBef>
        <a:spcAft>
          <a:spcPct val="0"/>
        </a:spcAft>
        <a:defRPr sz="2600" b="1">
          <a:solidFill>
            <a:schemeClr val="tx2"/>
          </a:solidFill>
          <a:latin typeface="Arial" charset="0"/>
        </a:defRPr>
      </a:lvl2pPr>
      <a:lvl3pPr algn="l" defTabSz="1018685" rtl="0" eaLnBrk="0" fontAlgn="base" hangingPunct="0">
        <a:lnSpc>
          <a:spcPts val="3399"/>
        </a:lnSpc>
        <a:spcBef>
          <a:spcPct val="0"/>
        </a:spcBef>
        <a:spcAft>
          <a:spcPct val="0"/>
        </a:spcAft>
        <a:defRPr sz="2600" b="1">
          <a:solidFill>
            <a:schemeClr val="tx2"/>
          </a:solidFill>
          <a:latin typeface="Arial" charset="0"/>
        </a:defRPr>
      </a:lvl3pPr>
      <a:lvl4pPr algn="l" defTabSz="1018685" rtl="0" eaLnBrk="0" fontAlgn="base" hangingPunct="0">
        <a:lnSpc>
          <a:spcPts val="3399"/>
        </a:lnSpc>
        <a:spcBef>
          <a:spcPct val="0"/>
        </a:spcBef>
        <a:spcAft>
          <a:spcPct val="0"/>
        </a:spcAft>
        <a:defRPr sz="2600" b="1">
          <a:solidFill>
            <a:schemeClr val="tx2"/>
          </a:solidFill>
          <a:latin typeface="Arial" charset="0"/>
        </a:defRPr>
      </a:lvl4pPr>
      <a:lvl5pPr algn="l" defTabSz="1018685" rtl="0" eaLnBrk="0" fontAlgn="base" hangingPunct="0">
        <a:lnSpc>
          <a:spcPts val="3399"/>
        </a:lnSpc>
        <a:spcBef>
          <a:spcPct val="0"/>
        </a:spcBef>
        <a:spcAft>
          <a:spcPct val="0"/>
        </a:spcAft>
        <a:defRPr sz="2600" b="1">
          <a:solidFill>
            <a:schemeClr val="tx2"/>
          </a:solidFill>
          <a:latin typeface="Arial" charset="0"/>
        </a:defRPr>
      </a:lvl5pPr>
      <a:lvl6pPr marL="456980" algn="l" rtl="0" fontAlgn="base">
        <a:spcBef>
          <a:spcPct val="0"/>
        </a:spcBef>
        <a:spcAft>
          <a:spcPct val="0"/>
        </a:spcAft>
        <a:defRPr sz="2500" b="1">
          <a:solidFill>
            <a:schemeClr val="accent1"/>
          </a:solidFill>
          <a:latin typeface="Arial" charset="0"/>
        </a:defRPr>
      </a:lvl6pPr>
      <a:lvl7pPr marL="913962" algn="l" rtl="0" fontAlgn="base">
        <a:spcBef>
          <a:spcPct val="0"/>
        </a:spcBef>
        <a:spcAft>
          <a:spcPct val="0"/>
        </a:spcAft>
        <a:defRPr sz="2500" b="1">
          <a:solidFill>
            <a:schemeClr val="accent1"/>
          </a:solidFill>
          <a:latin typeface="Arial" charset="0"/>
        </a:defRPr>
      </a:lvl7pPr>
      <a:lvl8pPr marL="1370942" algn="l" rtl="0" fontAlgn="base">
        <a:spcBef>
          <a:spcPct val="0"/>
        </a:spcBef>
        <a:spcAft>
          <a:spcPct val="0"/>
        </a:spcAft>
        <a:defRPr sz="2500" b="1">
          <a:solidFill>
            <a:schemeClr val="accent1"/>
          </a:solidFill>
          <a:latin typeface="Arial" charset="0"/>
        </a:defRPr>
      </a:lvl8pPr>
      <a:lvl9pPr marL="1827920" algn="l" rtl="0" fontAlgn="base">
        <a:spcBef>
          <a:spcPct val="0"/>
        </a:spcBef>
        <a:spcAft>
          <a:spcPct val="0"/>
        </a:spcAft>
        <a:defRPr sz="2500" b="1">
          <a:solidFill>
            <a:schemeClr val="accent1"/>
          </a:solidFill>
          <a:latin typeface="Arial" charset="0"/>
        </a:defRPr>
      </a:lvl9pPr>
    </p:titleStyle>
    <p:bodyStyle>
      <a:lvl1pPr marL="382404" indent="-382404" algn="l" defTabSz="1018685" rtl="0" eaLnBrk="0" fontAlgn="base" hangingPunct="0">
        <a:spcBef>
          <a:spcPct val="0"/>
        </a:spcBef>
        <a:spcAft>
          <a:spcPts val="300"/>
        </a:spcAft>
        <a:buFont typeface="Arial" charset="0"/>
        <a:defRPr lang="en-US" sz="2500" kern="1200" dirty="0">
          <a:solidFill>
            <a:schemeClr val="tx2"/>
          </a:solidFill>
          <a:latin typeface="+mn-lt"/>
          <a:ea typeface="+mn-ea"/>
          <a:cs typeface="+mn-cs"/>
        </a:defRPr>
      </a:lvl1pPr>
      <a:lvl2pPr marL="203102" indent="-203102" algn="l" defTabSz="1018685" rtl="0" eaLnBrk="0" fontAlgn="base" hangingPunct="0">
        <a:spcBef>
          <a:spcPct val="0"/>
        </a:spcBef>
        <a:spcAft>
          <a:spcPts val="300"/>
        </a:spcAft>
        <a:buFont typeface="Arial" charset="0"/>
        <a:buChar char="•"/>
        <a:defRPr lang="en-US" sz="2500" kern="1200" dirty="0">
          <a:solidFill>
            <a:schemeClr val="tx2"/>
          </a:solidFill>
          <a:latin typeface="+mn-lt"/>
          <a:ea typeface="+mj-ea"/>
          <a:cs typeface="+mj-cs"/>
        </a:defRPr>
      </a:lvl2pPr>
      <a:lvl3pPr marL="398272" indent="-195169" algn="l" defTabSz="1018685" rtl="0" eaLnBrk="0" fontAlgn="base" hangingPunct="0">
        <a:spcBef>
          <a:spcPct val="0"/>
        </a:spcBef>
        <a:spcAft>
          <a:spcPts val="300"/>
        </a:spcAft>
        <a:buFont typeface="Arial" charset="0"/>
        <a:buChar char="‒"/>
        <a:defRPr lang="en-US" sz="2500" kern="1200" dirty="0">
          <a:solidFill>
            <a:schemeClr val="tx2"/>
          </a:solidFill>
          <a:latin typeface="+mn-lt"/>
          <a:ea typeface="+mj-ea"/>
          <a:cs typeface="+mj-cs"/>
        </a:defRPr>
      </a:lvl3pPr>
      <a:lvl4pPr marL="601374" indent="-203102" algn="l" defTabSz="1018685" rtl="0" eaLnBrk="0" fontAlgn="base" hangingPunct="0">
        <a:spcBef>
          <a:spcPct val="0"/>
        </a:spcBef>
        <a:spcAft>
          <a:spcPts val="600"/>
        </a:spcAft>
        <a:buFont typeface="Arial" charset="0"/>
        <a:buChar char="•"/>
        <a:defRPr lang="en-US" sz="2000" kern="1200" dirty="0">
          <a:solidFill>
            <a:schemeClr val="tx2"/>
          </a:solidFill>
          <a:latin typeface="+mn-lt"/>
          <a:ea typeface="+mj-ea"/>
          <a:cs typeface="+mj-cs"/>
        </a:defRPr>
      </a:lvl4pPr>
      <a:lvl5pPr marL="793369" indent="-191997" algn="l" defTabSz="1018685" rtl="0" eaLnBrk="0" fontAlgn="base" hangingPunct="0">
        <a:spcBef>
          <a:spcPct val="0"/>
        </a:spcBef>
        <a:spcAft>
          <a:spcPts val="600"/>
        </a:spcAft>
        <a:buFont typeface="Arial" charset="0"/>
        <a:buChar char="‒"/>
        <a:defRPr lang="en-GB" sz="2000" kern="1200" dirty="0">
          <a:solidFill>
            <a:schemeClr val="tx2"/>
          </a:solidFill>
          <a:latin typeface="+mn-lt"/>
          <a:ea typeface="+mj-ea"/>
          <a:cs typeface="+mj-cs"/>
        </a:defRPr>
      </a:lvl5pPr>
      <a:lvl6pPr marL="894920" indent="-182475" algn="l" defTabSz="913962"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8980" indent="-184061" algn="l" defTabSz="913962"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1935" indent="-172955" algn="l" defTabSz="913962"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4410" indent="-182475" algn="l" defTabSz="913962"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3962" rtl="0" eaLnBrk="1" latinLnBrk="0" hangingPunct="1">
        <a:defRPr sz="1800" kern="1200">
          <a:solidFill>
            <a:schemeClr val="tx1"/>
          </a:solidFill>
          <a:latin typeface="+mn-lt"/>
          <a:ea typeface="+mn-ea"/>
          <a:cs typeface="+mn-cs"/>
        </a:defRPr>
      </a:lvl1pPr>
      <a:lvl2pPr marL="456980" algn="l" defTabSz="913962" rtl="0" eaLnBrk="1" latinLnBrk="0" hangingPunct="1">
        <a:defRPr sz="1800" kern="1200">
          <a:solidFill>
            <a:schemeClr val="tx1"/>
          </a:solidFill>
          <a:latin typeface="+mn-lt"/>
          <a:ea typeface="+mn-ea"/>
          <a:cs typeface="+mn-cs"/>
        </a:defRPr>
      </a:lvl2pPr>
      <a:lvl3pPr marL="913962" algn="l" defTabSz="913962" rtl="0" eaLnBrk="1" latinLnBrk="0" hangingPunct="1">
        <a:defRPr sz="1800" kern="1200">
          <a:solidFill>
            <a:schemeClr val="tx1"/>
          </a:solidFill>
          <a:latin typeface="+mn-lt"/>
          <a:ea typeface="+mn-ea"/>
          <a:cs typeface="+mn-cs"/>
        </a:defRPr>
      </a:lvl3pPr>
      <a:lvl4pPr marL="1370942" algn="l" defTabSz="913962" rtl="0" eaLnBrk="1" latinLnBrk="0" hangingPunct="1">
        <a:defRPr sz="1800" kern="1200">
          <a:solidFill>
            <a:schemeClr val="tx1"/>
          </a:solidFill>
          <a:latin typeface="+mn-lt"/>
          <a:ea typeface="+mn-ea"/>
          <a:cs typeface="+mn-cs"/>
        </a:defRPr>
      </a:lvl4pPr>
      <a:lvl5pPr marL="1827920" algn="l" defTabSz="913962" rtl="0" eaLnBrk="1" latinLnBrk="0" hangingPunct="1">
        <a:defRPr sz="1800" kern="1200">
          <a:solidFill>
            <a:schemeClr val="tx1"/>
          </a:solidFill>
          <a:latin typeface="+mn-lt"/>
          <a:ea typeface="+mn-ea"/>
          <a:cs typeface="+mn-cs"/>
        </a:defRPr>
      </a:lvl5pPr>
      <a:lvl6pPr marL="2284901" algn="l" defTabSz="913962" rtl="0" eaLnBrk="1" latinLnBrk="0" hangingPunct="1">
        <a:defRPr sz="1800" kern="1200">
          <a:solidFill>
            <a:schemeClr val="tx1"/>
          </a:solidFill>
          <a:latin typeface="+mn-lt"/>
          <a:ea typeface="+mn-ea"/>
          <a:cs typeface="+mn-cs"/>
        </a:defRPr>
      </a:lvl6pPr>
      <a:lvl7pPr marL="2741881" algn="l" defTabSz="913962" rtl="0" eaLnBrk="1" latinLnBrk="0" hangingPunct="1">
        <a:defRPr sz="1800" kern="1200">
          <a:solidFill>
            <a:schemeClr val="tx1"/>
          </a:solidFill>
          <a:latin typeface="+mn-lt"/>
          <a:ea typeface="+mn-ea"/>
          <a:cs typeface="+mn-cs"/>
        </a:defRPr>
      </a:lvl7pPr>
      <a:lvl8pPr marL="3198861" algn="l" defTabSz="913962" rtl="0" eaLnBrk="1" latinLnBrk="0" hangingPunct="1">
        <a:defRPr sz="1800" kern="1200">
          <a:solidFill>
            <a:schemeClr val="tx1"/>
          </a:solidFill>
          <a:latin typeface="+mn-lt"/>
          <a:ea typeface="+mn-ea"/>
          <a:cs typeface="+mn-cs"/>
        </a:defRPr>
      </a:lvl8pPr>
      <a:lvl9pPr marL="3655842" algn="l" defTabSz="91396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94716" y="406695"/>
            <a:ext cx="9384083" cy="86917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394716" y="1346052"/>
            <a:ext cx="9384083" cy="59150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6356" name="Rectangle 4"/>
          <p:cNvSpPr>
            <a:spLocks noChangeArrowheads="1"/>
          </p:cNvSpPr>
          <p:nvPr/>
        </p:nvSpPr>
        <p:spPr bwMode="auto">
          <a:xfrm>
            <a:off x="394718" y="7462669"/>
            <a:ext cx="2095831" cy="179953"/>
          </a:xfrm>
          <a:prstGeom prst="rect">
            <a:avLst/>
          </a:prstGeom>
          <a:noFill/>
          <a:ln w="9525">
            <a:noFill/>
            <a:miter lim="800000"/>
            <a:headEnd/>
            <a:tailEnd/>
          </a:ln>
          <a:effectLst/>
        </p:spPr>
        <p:txBody>
          <a:bodyPr lIns="0" tIns="50925" rIns="101852" bIns="50925" anchor="ctr"/>
          <a:lstStyle/>
          <a:p>
            <a:pPr algn="l" rtl="0" eaLnBrk="0" fontAlgn="base" hangingPunct="0">
              <a:spcBef>
                <a:spcPct val="0"/>
              </a:spcBef>
              <a:spcAft>
                <a:spcPct val="0"/>
              </a:spcAft>
              <a:defRPr/>
            </a:pPr>
            <a:fld id="{2DF67D39-2708-401A-A856-A6195E069710}" type="slidenum">
              <a:rPr lang="en-US" sz="900" kern="1200">
                <a:solidFill>
                  <a:srgbClr val="000066"/>
                </a:solidFill>
                <a:latin typeface="Arial" charset="0"/>
                <a:ea typeface="+mn-ea"/>
                <a:cs typeface="Arial" charset="0"/>
              </a:rPr>
              <a:pPr algn="l" rtl="0" eaLnBrk="0" fontAlgn="base" hangingPunct="0">
                <a:spcBef>
                  <a:spcPct val="0"/>
                </a:spcBef>
                <a:spcAft>
                  <a:spcPct val="0"/>
                </a:spcAft>
                <a:defRPr/>
              </a:pPr>
              <a:t>‹#›</a:t>
            </a:fld>
            <a:endParaRPr lang="en-US" sz="1600" kern="1200" dirty="0">
              <a:solidFill>
                <a:srgbClr val="000066"/>
              </a:solidFill>
              <a:latin typeface="Arial" charset="0"/>
              <a:ea typeface="+mn-ea"/>
              <a:cs typeface="Arial" charset="0"/>
            </a:endParaRPr>
          </a:p>
        </p:txBody>
      </p:sp>
      <p:sp>
        <p:nvSpPr>
          <p:cNvPr id="356357" name="Rectangle 5"/>
          <p:cNvSpPr>
            <a:spLocks noGrp="1" noChangeArrowheads="1"/>
          </p:cNvSpPr>
          <p:nvPr>
            <p:ph type="ftr" sz="quarter" idx="3"/>
          </p:nvPr>
        </p:nvSpPr>
        <p:spPr bwMode="auto">
          <a:xfrm>
            <a:off x="796420" y="7477069"/>
            <a:ext cx="5768775" cy="17995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spcBef>
                <a:spcPct val="0"/>
              </a:spcBef>
              <a:spcAft>
                <a:spcPct val="0"/>
              </a:spcAft>
              <a:buClrTx/>
              <a:buFontTx/>
              <a:buNone/>
              <a:defRPr sz="900">
                <a:solidFill>
                  <a:srgbClr val="000066"/>
                </a:solidFill>
                <a:cs typeface="+mn-cs"/>
              </a:defRPr>
            </a:lvl1pPr>
          </a:lstStyle>
          <a:p>
            <a:pPr rtl="0" fontAlgn="base">
              <a:defRPr/>
            </a:pPr>
            <a:r>
              <a:rPr lang="en-US" altLang="en-GB" kern="1200">
                <a:latin typeface="Arial" charset="0"/>
                <a:ea typeface="+mn-ea"/>
              </a:rPr>
              <a:t>Workshop “Solvency II”</a:t>
            </a:r>
          </a:p>
        </p:txBody>
      </p:sp>
      <p:sp>
        <p:nvSpPr>
          <p:cNvPr id="356358" name="Text Box 6"/>
          <p:cNvSpPr txBox="1">
            <a:spLocks noChangeArrowheads="1"/>
          </p:cNvSpPr>
          <p:nvPr/>
        </p:nvSpPr>
        <p:spPr bwMode="auto">
          <a:xfrm>
            <a:off x="7076926" y="7477069"/>
            <a:ext cx="2707115" cy="179953"/>
          </a:xfrm>
          <a:prstGeom prst="rect">
            <a:avLst/>
          </a:prstGeom>
          <a:noFill/>
          <a:ln w="9525">
            <a:noFill/>
            <a:miter lim="800000"/>
            <a:headEnd/>
            <a:tailEnd/>
          </a:ln>
          <a:effectLst/>
        </p:spPr>
        <p:txBody>
          <a:bodyPr wrap="none" lIns="0" tIns="0" rIns="0" bIns="0" anchor="ctr"/>
          <a:lstStyle/>
          <a:p>
            <a:pPr algn="r" rtl="0" eaLnBrk="0" fontAlgn="base" hangingPunct="0">
              <a:spcBef>
                <a:spcPct val="0"/>
              </a:spcBef>
              <a:spcAft>
                <a:spcPct val="0"/>
              </a:spcAft>
              <a:defRPr/>
            </a:pPr>
            <a:r>
              <a:rPr lang="cs-CZ" sz="900" kern="1200" dirty="0">
                <a:solidFill>
                  <a:srgbClr val="000066"/>
                </a:solidFill>
                <a:latin typeface="Arial" charset="0"/>
                <a:ea typeface="+mn-ea"/>
                <a:cs typeface="Arial" charset="0"/>
              </a:rPr>
              <a:t> </a:t>
            </a:r>
            <a:r>
              <a:rPr lang="en-US" sz="900" kern="1200" dirty="0">
                <a:solidFill>
                  <a:srgbClr val="000066"/>
                </a:solidFill>
                <a:latin typeface="Arial" charset="0"/>
                <a:ea typeface="+mn-ea"/>
                <a:cs typeface="Arial" charset="0"/>
              </a:rPr>
              <a:t>© </a:t>
            </a:r>
            <a:r>
              <a:rPr lang="cs-CZ" sz="900" kern="1200" dirty="0">
                <a:solidFill>
                  <a:srgbClr val="000066"/>
                </a:solidFill>
                <a:latin typeface="Arial" charset="0"/>
                <a:ea typeface="+mn-ea"/>
                <a:cs typeface="Arial" charset="0"/>
              </a:rPr>
              <a:t>2009 </a:t>
            </a:r>
            <a:r>
              <a:rPr lang="en-US" sz="900" kern="1200" dirty="0">
                <a:solidFill>
                  <a:srgbClr val="000066"/>
                </a:solidFill>
                <a:latin typeface="Arial" charset="0"/>
                <a:ea typeface="+mn-ea"/>
                <a:cs typeface="Arial" charset="0"/>
              </a:rPr>
              <a:t>Deloitte Central Europe</a:t>
            </a:r>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Lst>
  <p:hf sldNum="0" hdr="0" dt="0"/>
  <p:txStyles>
    <p:titleStyle>
      <a:lvl1pPr algn="l" rtl="0" eaLnBrk="0" fontAlgn="base" hangingPunct="0">
        <a:lnSpc>
          <a:spcPct val="90000"/>
        </a:lnSpc>
        <a:spcBef>
          <a:spcPct val="0"/>
        </a:spcBef>
        <a:spcAft>
          <a:spcPct val="0"/>
        </a:spcAft>
        <a:defRPr sz="2700" b="1">
          <a:solidFill>
            <a:srgbClr val="000066"/>
          </a:solidFill>
          <a:latin typeface="+mj-lt"/>
          <a:ea typeface="+mj-ea"/>
          <a:cs typeface="+mj-cs"/>
        </a:defRPr>
      </a:lvl1pPr>
      <a:lvl2pPr algn="l" rtl="0" eaLnBrk="0" fontAlgn="base" hangingPunct="0">
        <a:lnSpc>
          <a:spcPct val="90000"/>
        </a:lnSpc>
        <a:spcBef>
          <a:spcPct val="0"/>
        </a:spcBef>
        <a:spcAft>
          <a:spcPct val="0"/>
        </a:spcAft>
        <a:defRPr sz="2700" b="1">
          <a:solidFill>
            <a:srgbClr val="000066"/>
          </a:solidFill>
          <a:latin typeface="Arial" charset="0"/>
        </a:defRPr>
      </a:lvl2pPr>
      <a:lvl3pPr algn="l" rtl="0" eaLnBrk="0" fontAlgn="base" hangingPunct="0">
        <a:lnSpc>
          <a:spcPct val="90000"/>
        </a:lnSpc>
        <a:spcBef>
          <a:spcPct val="0"/>
        </a:spcBef>
        <a:spcAft>
          <a:spcPct val="0"/>
        </a:spcAft>
        <a:defRPr sz="2700" b="1">
          <a:solidFill>
            <a:srgbClr val="000066"/>
          </a:solidFill>
          <a:latin typeface="Arial" charset="0"/>
        </a:defRPr>
      </a:lvl3pPr>
      <a:lvl4pPr algn="l" rtl="0" eaLnBrk="0" fontAlgn="base" hangingPunct="0">
        <a:lnSpc>
          <a:spcPct val="90000"/>
        </a:lnSpc>
        <a:spcBef>
          <a:spcPct val="0"/>
        </a:spcBef>
        <a:spcAft>
          <a:spcPct val="0"/>
        </a:spcAft>
        <a:defRPr sz="2700" b="1">
          <a:solidFill>
            <a:srgbClr val="000066"/>
          </a:solidFill>
          <a:latin typeface="Arial" charset="0"/>
        </a:defRPr>
      </a:lvl4pPr>
      <a:lvl5pPr algn="l" rtl="0" eaLnBrk="0" fontAlgn="base" hangingPunct="0">
        <a:lnSpc>
          <a:spcPct val="90000"/>
        </a:lnSpc>
        <a:spcBef>
          <a:spcPct val="0"/>
        </a:spcBef>
        <a:spcAft>
          <a:spcPct val="0"/>
        </a:spcAft>
        <a:defRPr sz="2700" b="1">
          <a:solidFill>
            <a:srgbClr val="000066"/>
          </a:solidFill>
          <a:latin typeface="Arial" charset="0"/>
        </a:defRPr>
      </a:lvl5pPr>
      <a:lvl6pPr marL="509259" algn="l" rtl="0" fontAlgn="base">
        <a:lnSpc>
          <a:spcPct val="90000"/>
        </a:lnSpc>
        <a:spcBef>
          <a:spcPct val="0"/>
        </a:spcBef>
        <a:spcAft>
          <a:spcPct val="0"/>
        </a:spcAft>
        <a:defRPr sz="2700">
          <a:solidFill>
            <a:srgbClr val="000066"/>
          </a:solidFill>
          <a:latin typeface="Arial" charset="0"/>
        </a:defRPr>
      </a:lvl6pPr>
      <a:lvl7pPr marL="1018518" algn="l" rtl="0" fontAlgn="base">
        <a:lnSpc>
          <a:spcPct val="90000"/>
        </a:lnSpc>
        <a:spcBef>
          <a:spcPct val="0"/>
        </a:spcBef>
        <a:spcAft>
          <a:spcPct val="0"/>
        </a:spcAft>
        <a:defRPr sz="2700">
          <a:solidFill>
            <a:srgbClr val="000066"/>
          </a:solidFill>
          <a:latin typeface="Arial" charset="0"/>
        </a:defRPr>
      </a:lvl7pPr>
      <a:lvl8pPr marL="1527776" algn="l" rtl="0" fontAlgn="base">
        <a:lnSpc>
          <a:spcPct val="90000"/>
        </a:lnSpc>
        <a:spcBef>
          <a:spcPct val="0"/>
        </a:spcBef>
        <a:spcAft>
          <a:spcPct val="0"/>
        </a:spcAft>
        <a:defRPr sz="2700">
          <a:solidFill>
            <a:srgbClr val="000066"/>
          </a:solidFill>
          <a:latin typeface="Arial" charset="0"/>
        </a:defRPr>
      </a:lvl8pPr>
      <a:lvl9pPr marL="2037035" algn="l" rtl="0" fontAlgn="base">
        <a:lnSpc>
          <a:spcPct val="90000"/>
        </a:lnSpc>
        <a:spcBef>
          <a:spcPct val="0"/>
        </a:spcBef>
        <a:spcAft>
          <a:spcPct val="0"/>
        </a:spcAft>
        <a:defRPr sz="2700">
          <a:solidFill>
            <a:srgbClr val="000066"/>
          </a:solidFill>
          <a:latin typeface="Arial" charset="0"/>
        </a:defRPr>
      </a:lvl9pPr>
    </p:titleStyle>
    <p:bodyStyle>
      <a:lvl1pPr marL="302371" indent="-302371" algn="l" rtl="0" eaLnBrk="0" fontAlgn="base" hangingPunct="0">
        <a:spcBef>
          <a:spcPts val="1337"/>
        </a:spcBef>
        <a:spcAft>
          <a:spcPct val="0"/>
        </a:spcAft>
        <a:buClr>
          <a:srgbClr val="000066"/>
        </a:buClr>
        <a:buChar char="•"/>
        <a:defRPr sz="2200">
          <a:solidFill>
            <a:srgbClr val="000066"/>
          </a:solidFill>
          <a:latin typeface="+mn-lt"/>
          <a:ea typeface="+mn-ea"/>
          <a:cs typeface="+mn-cs"/>
        </a:defRPr>
      </a:lvl1pPr>
      <a:lvl2pPr marL="827545" indent="-318287" algn="l" rtl="0" eaLnBrk="0" fontAlgn="base" hangingPunct="0">
        <a:spcBef>
          <a:spcPts val="1337"/>
        </a:spcBef>
        <a:spcAft>
          <a:spcPct val="0"/>
        </a:spcAft>
        <a:buClr>
          <a:srgbClr val="000066"/>
        </a:buClr>
        <a:buChar char="•"/>
        <a:defRPr>
          <a:solidFill>
            <a:srgbClr val="000066"/>
          </a:solidFill>
          <a:latin typeface="+mn-lt"/>
        </a:defRPr>
      </a:lvl2pPr>
      <a:lvl3pPr marL="1274917" indent="-254629" algn="l" rtl="0" eaLnBrk="0" fontAlgn="base" hangingPunct="0">
        <a:spcBef>
          <a:spcPts val="1337"/>
        </a:spcBef>
        <a:spcAft>
          <a:spcPct val="0"/>
        </a:spcAft>
        <a:buClr>
          <a:srgbClr val="000066"/>
        </a:buClr>
        <a:buChar char="•"/>
        <a:defRPr sz="1800">
          <a:solidFill>
            <a:srgbClr val="000066"/>
          </a:solidFill>
          <a:latin typeface="+mn-lt"/>
        </a:defRPr>
      </a:lvl3pPr>
      <a:lvl4pPr marL="1782406" indent="-254629" algn="l" rtl="0" eaLnBrk="0" fontAlgn="base" hangingPunct="0">
        <a:spcBef>
          <a:spcPts val="1337"/>
        </a:spcBef>
        <a:spcAft>
          <a:spcPct val="0"/>
        </a:spcAft>
        <a:buClr>
          <a:srgbClr val="000066"/>
        </a:buClr>
        <a:buFont typeface="Arial" charset="0"/>
        <a:buChar char="•"/>
        <a:defRPr sz="1600">
          <a:solidFill>
            <a:srgbClr val="000066"/>
          </a:solidFill>
          <a:latin typeface="+mn-lt"/>
        </a:defRPr>
      </a:lvl4pPr>
      <a:lvl5pPr marL="2291664" indent="-254629" algn="l" rtl="0" eaLnBrk="0" fontAlgn="base" hangingPunct="0">
        <a:spcBef>
          <a:spcPts val="1337"/>
        </a:spcBef>
        <a:spcAft>
          <a:spcPct val="0"/>
        </a:spcAft>
        <a:buClr>
          <a:srgbClr val="000066"/>
        </a:buClr>
        <a:buFont typeface="Arial" charset="0"/>
        <a:buChar char="•"/>
        <a:defRPr sz="1300">
          <a:solidFill>
            <a:srgbClr val="000066"/>
          </a:solidFill>
          <a:latin typeface="+mn-lt"/>
        </a:defRPr>
      </a:lvl5pPr>
      <a:lvl6pPr marL="2800923" indent="-254629" algn="l" rtl="0" fontAlgn="base">
        <a:spcBef>
          <a:spcPct val="50000"/>
        </a:spcBef>
        <a:spcAft>
          <a:spcPct val="0"/>
        </a:spcAft>
        <a:buClr>
          <a:srgbClr val="000066"/>
        </a:buClr>
        <a:buChar char="»"/>
        <a:defRPr sz="1300">
          <a:solidFill>
            <a:srgbClr val="000066"/>
          </a:solidFill>
          <a:latin typeface="+mn-lt"/>
        </a:defRPr>
      </a:lvl6pPr>
      <a:lvl7pPr marL="3310181" indent="-254629" algn="l" rtl="0" fontAlgn="base">
        <a:spcBef>
          <a:spcPct val="50000"/>
        </a:spcBef>
        <a:spcAft>
          <a:spcPct val="0"/>
        </a:spcAft>
        <a:buClr>
          <a:srgbClr val="000066"/>
        </a:buClr>
        <a:buChar char="»"/>
        <a:defRPr sz="1300">
          <a:solidFill>
            <a:srgbClr val="000066"/>
          </a:solidFill>
          <a:latin typeface="+mn-lt"/>
        </a:defRPr>
      </a:lvl7pPr>
      <a:lvl8pPr marL="3819441" indent="-254629" algn="l" rtl="0" fontAlgn="base">
        <a:spcBef>
          <a:spcPct val="50000"/>
        </a:spcBef>
        <a:spcAft>
          <a:spcPct val="0"/>
        </a:spcAft>
        <a:buClr>
          <a:srgbClr val="000066"/>
        </a:buClr>
        <a:buChar char="»"/>
        <a:defRPr sz="1300">
          <a:solidFill>
            <a:srgbClr val="000066"/>
          </a:solidFill>
          <a:latin typeface="+mn-lt"/>
        </a:defRPr>
      </a:lvl8pPr>
      <a:lvl9pPr marL="4328698" indent="-254629" algn="l" rtl="0" fontAlgn="base">
        <a:spcBef>
          <a:spcPct val="50000"/>
        </a:spcBef>
        <a:spcAft>
          <a:spcPct val="0"/>
        </a:spcAft>
        <a:buClr>
          <a:srgbClr val="000066"/>
        </a:buClr>
        <a:buChar char="»"/>
        <a:defRPr sz="1300">
          <a:solidFill>
            <a:srgbClr val="000066"/>
          </a:solidFill>
          <a:latin typeface="+mn-lt"/>
        </a:defRPr>
      </a:lvl9pPr>
    </p:bodyStyle>
    <p:otherStyle>
      <a:defPPr>
        <a:defRPr lang="en-US"/>
      </a:defPPr>
      <a:lvl1pPr marL="0" algn="l" defTabSz="1018518" rtl="0" eaLnBrk="1" latinLnBrk="0" hangingPunct="1">
        <a:defRPr sz="2000" kern="1200">
          <a:solidFill>
            <a:schemeClr val="tx1"/>
          </a:solidFill>
          <a:latin typeface="+mn-lt"/>
          <a:ea typeface="+mn-ea"/>
          <a:cs typeface="+mn-cs"/>
        </a:defRPr>
      </a:lvl1pPr>
      <a:lvl2pPr marL="509259" algn="l" defTabSz="1018518" rtl="0" eaLnBrk="1" latinLnBrk="0" hangingPunct="1">
        <a:defRPr sz="2000" kern="1200">
          <a:solidFill>
            <a:schemeClr val="tx1"/>
          </a:solidFill>
          <a:latin typeface="+mn-lt"/>
          <a:ea typeface="+mn-ea"/>
          <a:cs typeface="+mn-cs"/>
        </a:defRPr>
      </a:lvl2pPr>
      <a:lvl3pPr marL="1018518" algn="l" defTabSz="1018518" rtl="0" eaLnBrk="1" latinLnBrk="0" hangingPunct="1">
        <a:defRPr sz="2000" kern="1200">
          <a:solidFill>
            <a:schemeClr val="tx1"/>
          </a:solidFill>
          <a:latin typeface="+mn-lt"/>
          <a:ea typeface="+mn-ea"/>
          <a:cs typeface="+mn-cs"/>
        </a:defRPr>
      </a:lvl3pPr>
      <a:lvl4pPr marL="1527776" algn="l" defTabSz="1018518" rtl="0" eaLnBrk="1" latinLnBrk="0" hangingPunct="1">
        <a:defRPr sz="2000" kern="1200">
          <a:solidFill>
            <a:schemeClr val="tx1"/>
          </a:solidFill>
          <a:latin typeface="+mn-lt"/>
          <a:ea typeface="+mn-ea"/>
          <a:cs typeface="+mn-cs"/>
        </a:defRPr>
      </a:lvl4pPr>
      <a:lvl5pPr marL="2037035" algn="l" defTabSz="1018518" rtl="0" eaLnBrk="1" latinLnBrk="0" hangingPunct="1">
        <a:defRPr sz="2000" kern="1200">
          <a:solidFill>
            <a:schemeClr val="tx1"/>
          </a:solidFill>
          <a:latin typeface="+mn-lt"/>
          <a:ea typeface="+mn-ea"/>
          <a:cs typeface="+mn-cs"/>
        </a:defRPr>
      </a:lvl5pPr>
      <a:lvl6pPr marL="2546291" algn="l" defTabSz="1018518" rtl="0" eaLnBrk="1" latinLnBrk="0" hangingPunct="1">
        <a:defRPr sz="2000" kern="1200">
          <a:solidFill>
            <a:schemeClr val="tx1"/>
          </a:solidFill>
          <a:latin typeface="+mn-lt"/>
          <a:ea typeface="+mn-ea"/>
          <a:cs typeface="+mn-cs"/>
        </a:defRPr>
      </a:lvl6pPr>
      <a:lvl7pPr marL="3055553" algn="l" defTabSz="1018518" rtl="0" eaLnBrk="1" latinLnBrk="0" hangingPunct="1">
        <a:defRPr sz="2000" kern="1200">
          <a:solidFill>
            <a:schemeClr val="tx1"/>
          </a:solidFill>
          <a:latin typeface="+mn-lt"/>
          <a:ea typeface="+mn-ea"/>
          <a:cs typeface="+mn-cs"/>
        </a:defRPr>
      </a:lvl7pPr>
      <a:lvl8pPr marL="3564811" algn="l" defTabSz="1018518" rtl="0" eaLnBrk="1" latinLnBrk="0" hangingPunct="1">
        <a:defRPr sz="2000" kern="1200">
          <a:solidFill>
            <a:schemeClr val="tx1"/>
          </a:solidFill>
          <a:latin typeface="+mn-lt"/>
          <a:ea typeface="+mn-ea"/>
          <a:cs typeface="+mn-cs"/>
        </a:defRPr>
      </a:lvl8pPr>
      <a:lvl9pPr marL="4074068" algn="l" defTabSz="1018518"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94715" y="406695"/>
            <a:ext cx="9384083" cy="86917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394715" y="1346052"/>
            <a:ext cx="9384083" cy="59150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6356" name="Rectangle 4"/>
          <p:cNvSpPr>
            <a:spLocks noChangeArrowheads="1"/>
          </p:cNvSpPr>
          <p:nvPr/>
        </p:nvSpPr>
        <p:spPr bwMode="auto">
          <a:xfrm>
            <a:off x="394715" y="7462669"/>
            <a:ext cx="2095831" cy="179953"/>
          </a:xfrm>
          <a:prstGeom prst="rect">
            <a:avLst/>
          </a:prstGeom>
          <a:noFill/>
          <a:ln w="9525">
            <a:noFill/>
            <a:miter lim="800000"/>
            <a:headEnd/>
            <a:tailEnd/>
          </a:ln>
          <a:effectLst/>
        </p:spPr>
        <p:txBody>
          <a:bodyPr lIns="0" tIns="50950" rIns="101901" bIns="50950" anchor="ctr"/>
          <a:lstStyle/>
          <a:p>
            <a:pPr algn="l" rtl="0" eaLnBrk="0" fontAlgn="base" hangingPunct="0">
              <a:spcBef>
                <a:spcPct val="0"/>
              </a:spcBef>
              <a:spcAft>
                <a:spcPct val="0"/>
              </a:spcAft>
              <a:defRPr/>
            </a:pPr>
            <a:fld id="{2DF67D39-2708-401A-A856-A6195E069710}" type="slidenum">
              <a:rPr lang="en-US" sz="900" kern="1200">
                <a:solidFill>
                  <a:srgbClr val="000066"/>
                </a:solidFill>
                <a:latin typeface="Arial" charset="0"/>
                <a:ea typeface="+mn-ea"/>
                <a:cs typeface="Arial" charset="0"/>
              </a:rPr>
              <a:pPr algn="l" rtl="0" eaLnBrk="0" fontAlgn="base" hangingPunct="0">
                <a:spcBef>
                  <a:spcPct val="0"/>
                </a:spcBef>
                <a:spcAft>
                  <a:spcPct val="0"/>
                </a:spcAft>
                <a:defRPr/>
              </a:pPr>
              <a:t>‹#›</a:t>
            </a:fld>
            <a:endParaRPr lang="en-US" sz="1600" kern="1200">
              <a:solidFill>
                <a:srgbClr val="000066"/>
              </a:solidFill>
              <a:latin typeface="Arial" charset="0"/>
              <a:ea typeface="+mn-ea"/>
              <a:cs typeface="Arial" charset="0"/>
            </a:endParaRPr>
          </a:p>
        </p:txBody>
      </p:sp>
      <p:sp>
        <p:nvSpPr>
          <p:cNvPr id="356357" name="Rectangle 5"/>
          <p:cNvSpPr>
            <a:spLocks noGrp="1" noChangeArrowheads="1"/>
          </p:cNvSpPr>
          <p:nvPr>
            <p:ph type="ftr" sz="quarter" idx="3"/>
          </p:nvPr>
        </p:nvSpPr>
        <p:spPr bwMode="auto">
          <a:xfrm>
            <a:off x="796416" y="7477066"/>
            <a:ext cx="5768775" cy="17995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spcBef>
                <a:spcPct val="0"/>
              </a:spcBef>
              <a:spcAft>
                <a:spcPct val="0"/>
              </a:spcAft>
              <a:buClrTx/>
              <a:buFontTx/>
              <a:buNone/>
              <a:defRPr sz="900">
                <a:solidFill>
                  <a:srgbClr val="000066"/>
                </a:solidFill>
                <a:cs typeface="+mn-cs"/>
              </a:defRPr>
            </a:lvl1pPr>
          </a:lstStyle>
          <a:p>
            <a:pPr rtl="0" fontAlgn="base">
              <a:defRPr/>
            </a:pPr>
            <a:r>
              <a:rPr lang="en-US" altLang="en-GB" kern="1200">
                <a:latin typeface="Arial" charset="0"/>
                <a:ea typeface="+mn-ea"/>
              </a:rPr>
              <a:t>Workshop “Solvency II”</a:t>
            </a:r>
          </a:p>
        </p:txBody>
      </p:sp>
      <p:sp>
        <p:nvSpPr>
          <p:cNvPr id="356358" name="Text Box 6"/>
          <p:cNvSpPr txBox="1">
            <a:spLocks noChangeArrowheads="1"/>
          </p:cNvSpPr>
          <p:nvPr/>
        </p:nvSpPr>
        <p:spPr bwMode="auto">
          <a:xfrm>
            <a:off x="7076923" y="7477066"/>
            <a:ext cx="2707115" cy="179953"/>
          </a:xfrm>
          <a:prstGeom prst="rect">
            <a:avLst/>
          </a:prstGeom>
          <a:noFill/>
          <a:ln w="9525">
            <a:noFill/>
            <a:miter lim="800000"/>
            <a:headEnd/>
            <a:tailEnd/>
          </a:ln>
          <a:effectLst/>
        </p:spPr>
        <p:txBody>
          <a:bodyPr wrap="none" lIns="0" tIns="0" rIns="0" bIns="0" anchor="ctr"/>
          <a:lstStyle/>
          <a:p>
            <a:pPr algn="r" rtl="0" eaLnBrk="0" fontAlgn="base" hangingPunct="0">
              <a:spcBef>
                <a:spcPct val="0"/>
              </a:spcBef>
              <a:spcAft>
                <a:spcPct val="0"/>
              </a:spcAft>
              <a:defRPr/>
            </a:pPr>
            <a:r>
              <a:rPr lang="cs-CZ" sz="900" kern="1200" dirty="0">
                <a:solidFill>
                  <a:srgbClr val="000066"/>
                </a:solidFill>
                <a:latin typeface="Arial" charset="0"/>
                <a:ea typeface="+mn-ea"/>
                <a:cs typeface="Arial" charset="0"/>
              </a:rPr>
              <a:t> </a:t>
            </a:r>
            <a:r>
              <a:rPr lang="en-US" sz="900" kern="1200" dirty="0">
                <a:solidFill>
                  <a:srgbClr val="000066"/>
                </a:solidFill>
                <a:latin typeface="Arial" charset="0"/>
                <a:ea typeface="+mn-ea"/>
                <a:cs typeface="Arial" charset="0"/>
              </a:rPr>
              <a:t>© </a:t>
            </a:r>
            <a:r>
              <a:rPr lang="cs-CZ" sz="900" kern="1200" dirty="0">
                <a:solidFill>
                  <a:srgbClr val="000066"/>
                </a:solidFill>
                <a:latin typeface="Arial" charset="0"/>
                <a:ea typeface="+mn-ea"/>
                <a:cs typeface="Arial" charset="0"/>
              </a:rPr>
              <a:t>2009 </a:t>
            </a:r>
            <a:r>
              <a:rPr lang="en-US" sz="900" kern="1200" dirty="0">
                <a:solidFill>
                  <a:srgbClr val="000066"/>
                </a:solidFill>
                <a:latin typeface="Arial" charset="0"/>
                <a:ea typeface="+mn-ea"/>
                <a:cs typeface="Arial" charset="0"/>
              </a:rPr>
              <a:t>Deloitte Central Europe</a:t>
            </a:r>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Lst>
  <p:hf sldNum="0" hdr="0" dt="0"/>
  <p:txStyles>
    <p:titleStyle>
      <a:lvl1pPr algn="l" rtl="0" eaLnBrk="0" fontAlgn="base" hangingPunct="0">
        <a:lnSpc>
          <a:spcPct val="90000"/>
        </a:lnSpc>
        <a:spcBef>
          <a:spcPct val="0"/>
        </a:spcBef>
        <a:spcAft>
          <a:spcPct val="0"/>
        </a:spcAft>
        <a:defRPr sz="2700" b="1">
          <a:solidFill>
            <a:srgbClr val="000066"/>
          </a:solidFill>
          <a:latin typeface="+mj-lt"/>
          <a:ea typeface="+mj-ea"/>
          <a:cs typeface="+mj-cs"/>
        </a:defRPr>
      </a:lvl1pPr>
      <a:lvl2pPr algn="l" rtl="0" eaLnBrk="0" fontAlgn="base" hangingPunct="0">
        <a:lnSpc>
          <a:spcPct val="90000"/>
        </a:lnSpc>
        <a:spcBef>
          <a:spcPct val="0"/>
        </a:spcBef>
        <a:spcAft>
          <a:spcPct val="0"/>
        </a:spcAft>
        <a:defRPr sz="2700" b="1">
          <a:solidFill>
            <a:srgbClr val="000066"/>
          </a:solidFill>
          <a:latin typeface="Arial" charset="0"/>
        </a:defRPr>
      </a:lvl2pPr>
      <a:lvl3pPr algn="l" rtl="0" eaLnBrk="0" fontAlgn="base" hangingPunct="0">
        <a:lnSpc>
          <a:spcPct val="90000"/>
        </a:lnSpc>
        <a:spcBef>
          <a:spcPct val="0"/>
        </a:spcBef>
        <a:spcAft>
          <a:spcPct val="0"/>
        </a:spcAft>
        <a:defRPr sz="2700" b="1">
          <a:solidFill>
            <a:srgbClr val="000066"/>
          </a:solidFill>
          <a:latin typeface="Arial" charset="0"/>
        </a:defRPr>
      </a:lvl3pPr>
      <a:lvl4pPr algn="l" rtl="0" eaLnBrk="0" fontAlgn="base" hangingPunct="0">
        <a:lnSpc>
          <a:spcPct val="90000"/>
        </a:lnSpc>
        <a:spcBef>
          <a:spcPct val="0"/>
        </a:spcBef>
        <a:spcAft>
          <a:spcPct val="0"/>
        </a:spcAft>
        <a:defRPr sz="2700" b="1">
          <a:solidFill>
            <a:srgbClr val="000066"/>
          </a:solidFill>
          <a:latin typeface="Arial" charset="0"/>
        </a:defRPr>
      </a:lvl4pPr>
      <a:lvl5pPr algn="l" rtl="0" eaLnBrk="0" fontAlgn="base" hangingPunct="0">
        <a:lnSpc>
          <a:spcPct val="90000"/>
        </a:lnSpc>
        <a:spcBef>
          <a:spcPct val="0"/>
        </a:spcBef>
        <a:spcAft>
          <a:spcPct val="0"/>
        </a:spcAft>
        <a:defRPr sz="2700" b="1">
          <a:solidFill>
            <a:srgbClr val="000066"/>
          </a:solidFill>
          <a:latin typeface="Arial" charset="0"/>
        </a:defRPr>
      </a:lvl5pPr>
      <a:lvl6pPr marL="509504" algn="l" rtl="0" fontAlgn="base">
        <a:lnSpc>
          <a:spcPct val="90000"/>
        </a:lnSpc>
        <a:spcBef>
          <a:spcPct val="0"/>
        </a:spcBef>
        <a:spcAft>
          <a:spcPct val="0"/>
        </a:spcAft>
        <a:defRPr sz="2700">
          <a:solidFill>
            <a:srgbClr val="000066"/>
          </a:solidFill>
          <a:latin typeface="Arial" charset="0"/>
        </a:defRPr>
      </a:lvl6pPr>
      <a:lvl7pPr marL="1019007" algn="l" rtl="0" fontAlgn="base">
        <a:lnSpc>
          <a:spcPct val="90000"/>
        </a:lnSpc>
        <a:spcBef>
          <a:spcPct val="0"/>
        </a:spcBef>
        <a:spcAft>
          <a:spcPct val="0"/>
        </a:spcAft>
        <a:defRPr sz="2700">
          <a:solidFill>
            <a:srgbClr val="000066"/>
          </a:solidFill>
          <a:latin typeface="Arial" charset="0"/>
        </a:defRPr>
      </a:lvl7pPr>
      <a:lvl8pPr marL="1528511" algn="l" rtl="0" fontAlgn="base">
        <a:lnSpc>
          <a:spcPct val="90000"/>
        </a:lnSpc>
        <a:spcBef>
          <a:spcPct val="0"/>
        </a:spcBef>
        <a:spcAft>
          <a:spcPct val="0"/>
        </a:spcAft>
        <a:defRPr sz="2700">
          <a:solidFill>
            <a:srgbClr val="000066"/>
          </a:solidFill>
          <a:latin typeface="Arial" charset="0"/>
        </a:defRPr>
      </a:lvl8pPr>
      <a:lvl9pPr marL="2038015" algn="l" rtl="0" fontAlgn="base">
        <a:lnSpc>
          <a:spcPct val="90000"/>
        </a:lnSpc>
        <a:spcBef>
          <a:spcPct val="0"/>
        </a:spcBef>
        <a:spcAft>
          <a:spcPct val="0"/>
        </a:spcAft>
        <a:defRPr sz="2700">
          <a:solidFill>
            <a:srgbClr val="000066"/>
          </a:solidFill>
          <a:latin typeface="Arial" charset="0"/>
        </a:defRPr>
      </a:lvl9pPr>
    </p:titleStyle>
    <p:bodyStyle>
      <a:lvl1pPr marL="302518" indent="-302518" algn="l" rtl="0" eaLnBrk="0" fontAlgn="base" hangingPunct="0">
        <a:spcBef>
          <a:spcPts val="1337"/>
        </a:spcBef>
        <a:spcAft>
          <a:spcPct val="0"/>
        </a:spcAft>
        <a:buClr>
          <a:srgbClr val="000066"/>
        </a:buClr>
        <a:buChar char="•"/>
        <a:defRPr sz="2200">
          <a:solidFill>
            <a:srgbClr val="000066"/>
          </a:solidFill>
          <a:latin typeface="+mn-lt"/>
          <a:ea typeface="+mn-ea"/>
          <a:cs typeface="+mn-cs"/>
        </a:defRPr>
      </a:lvl1pPr>
      <a:lvl2pPr marL="827943" indent="-318440" algn="l" rtl="0" eaLnBrk="0" fontAlgn="base" hangingPunct="0">
        <a:spcBef>
          <a:spcPts val="1337"/>
        </a:spcBef>
        <a:spcAft>
          <a:spcPct val="0"/>
        </a:spcAft>
        <a:buClr>
          <a:srgbClr val="000066"/>
        </a:buClr>
        <a:buChar char="•"/>
        <a:defRPr>
          <a:solidFill>
            <a:srgbClr val="000066"/>
          </a:solidFill>
          <a:latin typeface="+mn-lt"/>
        </a:defRPr>
      </a:lvl2pPr>
      <a:lvl3pPr marL="1275529" indent="-254752" algn="l" rtl="0" eaLnBrk="0" fontAlgn="base" hangingPunct="0">
        <a:spcBef>
          <a:spcPts val="1337"/>
        </a:spcBef>
        <a:spcAft>
          <a:spcPct val="0"/>
        </a:spcAft>
        <a:buClr>
          <a:srgbClr val="000066"/>
        </a:buClr>
        <a:buChar char="•"/>
        <a:defRPr sz="1800">
          <a:solidFill>
            <a:srgbClr val="000066"/>
          </a:solidFill>
          <a:latin typeface="+mn-lt"/>
        </a:defRPr>
      </a:lvl3pPr>
      <a:lvl4pPr marL="1783263" indent="-254752" algn="l" rtl="0" eaLnBrk="0" fontAlgn="base" hangingPunct="0">
        <a:spcBef>
          <a:spcPts val="1337"/>
        </a:spcBef>
        <a:spcAft>
          <a:spcPct val="0"/>
        </a:spcAft>
        <a:buClr>
          <a:srgbClr val="000066"/>
        </a:buClr>
        <a:buFont typeface="Arial" charset="0"/>
        <a:buChar char="•"/>
        <a:defRPr sz="1600">
          <a:solidFill>
            <a:srgbClr val="000066"/>
          </a:solidFill>
          <a:latin typeface="+mn-lt"/>
        </a:defRPr>
      </a:lvl4pPr>
      <a:lvl5pPr marL="2292767" indent="-254752" algn="l" rtl="0" eaLnBrk="0" fontAlgn="base" hangingPunct="0">
        <a:spcBef>
          <a:spcPts val="1337"/>
        </a:spcBef>
        <a:spcAft>
          <a:spcPct val="0"/>
        </a:spcAft>
        <a:buClr>
          <a:srgbClr val="000066"/>
        </a:buClr>
        <a:buFont typeface="Arial" charset="0"/>
        <a:buChar char="•"/>
        <a:defRPr sz="1300">
          <a:solidFill>
            <a:srgbClr val="000066"/>
          </a:solidFill>
          <a:latin typeface="+mn-lt"/>
        </a:defRPr>
      </a:lvl5pPr>
      <a:lvl6pPr marL="2802270" indent="-254752" algn="l" rtl="0" fontAlgn="base">
        <a:spcBef>
          <a:spcPct val="50000"/>
        </a:spcBef>
        <a:spcAft>
          <a:spcPct val="0"/>
        </a:spcAft>
        <a:buClr>
          <a:srgbClr val="000066"/>
        </a:buClr>
        <a:buChar char="»"/>
        <a:defRPr sz="1300">
          <a:solidFill>
            <a:srgbClr val="000066"/>
          </a:solidFill>
          <a:latin typeface="+mn-lt"/>
        </a:defRPr>
      </a:lvl6pPr>
      <a:lvl7pPr marL="3311774" indent="-254752" algn="l" rtl="0" fontAlgn="base">
        <a:spcBef>
          <a:spcPct val="50000"/>
        </a:spcBef>
        <a:spcAft>
          <a:spcPct val="0"/>
        </a:spcAft>
        <a:buClr>
          <a:srgbClr val="000066"/>
        </a:buClr>
        <a:buChar char="»"/>
        <a:defRPr sz="1300">
          <a:solidFill>
            <a:srgbClr val="000066"/>
          </a:solidFill>
          <a:latin typeface="+mn-lt"/>
        </a:defRPr>
      </a:lvl7pPr>
      <a:lvl8pPr marL="3821278" indent="-254752" algn="l" rtl="0" fontAlgn="base">
        <a:spcBef>
          <a:spcPct val="50000"/>
        </a:spcBef>
        <a:spcAft>
          <a:spcPct val="0"/>
        </a:spcAft>
        <a:buClr>
          <a:srgbClr val="000066"/>
        </a:buClr>
        <a:buChar char="»"/>
        <a:defRPr sz="1300">
          <a:solidFill>
            <a:srgbClr val="000066"/>
          </a:solidFill>
          <a:latin typeface="+mn-lt"/>
        </a:defRPr>
      </a:lvl8pPr>
      <a:lvl9pPr marL="4330781" indent="-254752" algn="l" rtl="0" fontAlgn="base">
        <a:spcBef>
          <a:spcPct val="50000"/>
        </a:spcBef>
        <a:spcAft>
          <a:spcPct val="0"/>
        </a:spcAft>
        <a:buClr>
          <a:srgbClr val="000066"/>
        </a:buClr>
        <a:buChar char="»"/>
        <a:defRPr sz="1300">
          <a:solidFill>
            <a:srgbClr val="000066"/>
          </a:solidFill>
          <a:latin typeface="+mn-lt"/>
        </a:defRPr>
      </a:lvl9pPr>
    </p:bodyStyle>
    <p:otherStyle>
      <a:defPPr>
        <a:defRPr lang="en-US"/>
      </a:defPPr>
      <a:lvl1pPr marL="0" algn="l" defTabSz="1019007" rtl="0" eaLnBrk="1" latinLnBrk="0" hangingPunct="1">
        <a:defRPr sz="2000" kern="1200">
          <a:solidFill>
            <a:schemeClr val="tx1"/>
          </a:solidFill>
          <a:latin typeface="+mn-lt"/>
          <a:ea typeface="+mn-ea"/>
          <a:cs typeface="+mn-cs"/>
        </a:defRPr>
      </a:lvl1pPr>
      <a:lvl2pPr marL="509504" algn="l" defTabSz="1019007" rtl="0" eaLnBrk="1" latinLnBrk="0" hangingPunct="1">
        <a:defRPr sz="2000" kern="1200">
          <a:solidFill>
            <a:schemeClr val="tx1"/>
          </a:solidFill>
          <a:latin typeface="+mn-lt"/>
          <a:ea typeface="+mn-ea"/>
          <a:cs typeface="+mn-cs"/>
        </a:defRPr>
      </a:lvl2pPr>
      <a:lvl3pPr marL="1019007" algn="l" defTabSz="1019007" rtl="0" eaLnBrk="1" latinLnBrk="0" hangingPunct="1">
        <a:defRPr sz="2000" kern="1200">
          <a:solidFill>
            <a:schemeClr val="tx1"/>
          </a:solidFill>
          <a:latin typeface="+mn-lt"/>
          <a:ea typeface="+mn-ea"/>
          <a:cs typeface="+mn-cs"/>
        </a:defRPr>
      </a:lvl3pPr>
      <a:lvl4pPr marL="1528511" algn="l" defTabSz="1019007" rtl="0" eaLnBrk="1" latinLnBrk="0" hangingPunct="1">
        <a:defRPr sz="2000" kern="1200">
          <a:solidFill>
            <a:schemeClr val="tx1"/>
          </a:solidFill>
          <a:latin typeface="+mn-lt"/>
          <a:ea typeface="+mn-ea"/>
          <a:cs typeface="+mn-cs"/>
        </a:defRPr>
      </a:lvl4pPr>
      <a:lvl5pPr marL="2038015" algn="l" defTabSz="1019007" rtl="0" eaLnBrk="1" latinLnBrk="0" hangingPunct="1">
        <a:defRPr sz="2000" kern="1200">
          <a:solidFill>
            <a:schemeClr val="tx1"/>
          </a:solidFill>
          <a:latin typeface="+mn-lt"/>
          <a:ea typeface="+mn-ea"/>
          <a:cs typeface="+mn-cs"/>
        </a:defRPr>
      </a:lvl5pPr>
      <a:lvl6pPr marL="2547518" algn="l" defTabSz="1019007" rtl="0" eaLnBrk="1" latinLnBrk="0" hangingPunct="1">
        <a:defRPr sz="2000" kern="1200">
          <a:solidFill>
            <a:schemeClr val="tx1"/>
          </a:solidFill>
          <a:latin typeface="+mn-lt"/>
          <a:ea typeface="+mn-ea"/>
          <a:cs typeface="+mn-cs"/>
        </a:defRPr>
      </a:lvl6pPr>
      <a:lvl7pPr marL="3057022" algn="l" defTabSz="1019007" rtl="0" eaLnBrk="1" latinLnBrk="0" hangingPunct="1">
        <a:defRPr sz="2000" kern="1200">
          <a:solidFill>
            <a:schemeClr val="tx1"/>
          </a:solidFill>
          <a:latin typeface="+mn-lt"/>
          <a:ea typeface="+mn-ea"/>
          <a:cs typeface="+mn-cs"/>
        </a:defRPr>
      </a:lvl7pPr>
      <a:lvl8pPr marL="3566526" algn="l" defTabSz="1019007" rtl="0" eaLnBrk="1" latinLnBrk="0" hangingPunct="1">
        <a:defRPr sz="2000" kern="1200">
          <a:solidFill>
            <a:schemeClr val="tx1"/>
          </a:solidFill>
          <a:latin typeface="+mn-lt"/>
          <a:ea typeface="+mn-ea"/>
          <a:cs typeface="+mn-cs"/>
        </a:defRPr>
      </a:lvl8pPr>
      <a:lvl9pPr marL="4076029" algn="l" defTabSz="1019007"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9" name="Title Placeholder 1"/>
          <p:cNvSpPr>
            <a:spLocks noGrp="1"/>
          </p:cNvSpPr>
          <p:nvPr>
            <p:ph type="title"/>
          </p:nvPr>
        </p:nvSpPr>
        <p:spPr bwMode="auto">
          <a:xfrm>
            <a:off x="360000" y="360000"/>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19460" name="Text Placeholder 2"/>
          <p:cNvSpPr>
            <a:spLocks noGrp="1"/>
          </p:cNvSpPr>
          <p:nvPr>
            <p:ph type="body" idx="1"/>
          </p:nvPr>
        </p:nvSpPr>
        <p:spPr bwMode="auto">
          <a:xfrm>
            <a:off x="360000" y="1188000"/>
            <a:ext cx="9266237" cy="5916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Slide Number Placeholder 9"/>
          <p:cNvSpPr>
            <a:spLocks noGrp="1"/>
          </p:cNvSpPr>
          <p:nvPr>
            <p:ph type="sldNum" sz="quarter" idx="4"/>
          </p:nvPr>
        </p:nvSpPr>
        <p:spPr>
          <a:xfrm>
            <a:off x="360000" y="7429500"/>
            <a:ext cx="31115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b="1">
                <a:solidFill>
                  <a:schemeClr val="tx2"/>
                </a:solidFill>
              </a:defRPr>
            </a:lvl1pPr>
          </a:lstStyle>
          <a:p>
            <a:pPr algn="l" rtl="0" fontAlgn="base">
              <a:spcBef>
                <a:spcPct val="0"/>
              </a:spcBef>
              <a:spcAft>
                <a:spcPct val="0"/>
              </a:spcAft>
            </a:pPr>
            <a:fld id="{886168B5-F3C7-4564-90C1-D6926DD1A228}" type="slidenum">
              <a:rPr lang="en-US" kern="1200">
                <a:solidFill>
                  <a:srgbClr val="002776"/>
                </a:solidFill>
                <a:latin typeface="Arial" charset="0"/>
                <a:ea typeface="+mn-ea"/>
                <a:cs typeface="Arial" charset="0"/>
              </a:rPr>
              <a:pPr algn="l" rtl="0" fontAlgn="base">
                <a:spcBef>
                  <a:spcPct val="0"/>
                </a:spcBef>
                <a:spcAft>
                  <a:spcPct val="0"/>
                </a:spcAft>
              </a:pPr>
              <a:t>‹#›</a:t>
            </a:fld>
            <a:endParaRPr lang="en-US" kern="1200" dirty="0">
              <a:solidFill>
                <a:srgbClr val="002776"/>
              </a:solidFill>
              <a:latin typeface="Arial" charset="0"/>
              <a:ea typeface="+mn-ea"/>
              <a:cs typeface="Arial" charset="0"/>
            </a:endParaRPr>
          </a:p>
        </p:txBody>
      </p:sp>
      <p:sp>
        <p:nvSpPr>
          <p:cNvPr id="10" name="Footer Placeholder 10"/>
          <p:cNvSpPr>
            <a:spLocks noGrp="1"/>
          </p:cNvSpPr>
          <p:nvPr>
            <p:ph type="ftr" sz="quarter" idx="3"/>
          </p:nvPr>
        </p:nvSpPr>
        <p:spPr>
          <a:xfrm>
            <a:off x="720000" y="7429500"/>
            <a:ext cx="4749800" cy="163513"/>
          </a:xfrm>
          <a:prstGeom prst="rect">
            <a:avLst/>
          </a:prstGeom>
        </p:spPr>
        <p:txBody>
          <a:bodyPr vert="horz" wrap="square" lIns="0" tIns="0" rIns="0" bIns="0" numCol="1" anchor="t" anchorCtr="0" compatLnSpc="1">
            <a:prstTxWarp prst="textNoShape">
              <a:avLst/>
            </a:prstTxWarp>
            <a:noAutofit/>
          </a:bodyPr>
          <a:lstStyle>
            <a:lvl1pPr defTabSz="1019175">
              <a:lnSpc>
                <a:spcPts val="1200"/>
              </a:lnSpc>
              <a:defRPr sz="1000">
                <a:solidFill>
                  <a:schemeClr val="tx2"/>
                </a:solidFill>
              </a:defRPr>
            </a:lvl1pPr>
          </a:lstStyle>
          <a:p>
            <a:pPr algn="l" rtl="0" fontAlgn="base">
              <a:spcBef>
                <a:spcPct val="0"/>
              </a:spcBef>
              <a:spcAft>
                <a:spcPct val="0"/>
              </a:spcAft>
            </a:pPr>
            <a:r>
              <a:rPr lang="en-US" kern="1200" dirty="0">
                <a:solidFill>
                  <a:srgbClr val="002776"/>
                </a:solidFill>
                <a:latin typeface="Arial" charset="0"/>
                <a:ea typeface="+mn-ea"/>
                <a:cs typeface="Arial" charset="0"/>
              </a:rPr>
              <a:t>Footer</a:t>
            </a:r>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rtl="0" fontAlgn="base">
              <a:lnSpc>
                <a:spcPts val="1200"/>
              </a:lnSpc>
              <a:spcBef>
                <a:spcPct val="0"/>
              </a:spcBef>
              <a:spcAft>
                <a:spcPct val="0"/>
              </a:spcAft>
            </a:pPr>
            <a:r>
              <a:rPr lang="en-US" sz="800" kern="1200" dirty="0">
                <a:solidFill>
                  <a:srgbClr val="002776"/>
                </a:solidFill>
                <a:latin typeface="Arial" charset="0"/>
                <a:ea typeface="+mn-ea"/>
                <a:cs typeface="Arial" charset="0"/>
              </a:rPr>
              <a:t>© 2009 Deloitte </a:t>
            </a:r>
            <a:r>
              <a:rPr lang="cs-CZ" sz="800" kern="1200" dirty="0">
                <a:solidFill>
                  <a:srgbClr val="002776"/>
                </a:solidFill>
                <a:latin typeface="Arial" charset="0"/>
                <a:ea typeface="+mn-ea"/>
                <a:cs typeface="Arial" charset="0"/>
              </a:rPr>
              <a:t>Central Europe</a:t>
            </a:r>
            <a:endParaRPr lang="en-US" sz="800" kern="1200" dirty="0">
              <a:solidFill>
                <a:srgbClr val="002776"/>
              </a:solidFill>
              <a:latin typeface="Arial"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Lst>
  <p:hf hdr="0" ftr="0" dt="0"/>
  <p:txStyles>
    <p:titleStyle>
      <a:lvl1pPr algn="l" defTabSz="1019175" rtl="0" eaLnBrk="0" fontAlgn="base" hangingPunct="0">
        <a:lnSpc>
          <a:spcPts val="34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3400"/>
        </a:lnSpc>
        <a:spcBef>
          <a:spcPct val="0"/>
        </a:spcBef>
        <a:spcAft>
          <a:spcPct val="0"/>
        </a:spcAft>
        <a:defRPr sz="2600" b="1">
          <a:solidFill>
            <a:schemeClr val="tx2"/>
          </a:solidFill>
          <a:latin typeface="Arial" charset="0"/>
        </a:defRPr>
      </a:lvl2pPr>
      <a:lvl3pPr algn="l" defTabSz="1019175" rtl="0" eaLnBrk="0" fontAlgn="base" hangingPunct="0">
        <a:lnSpc>
          <a:spcPts val="3400"/>
        </a:lnSpc>
        <a:spcBef>
          <a:spcPct val="0"/>
        </a:spcBef>
        <a:spcAft>
          <a:spcPct val="0"/>
        </a:spcAft>
        <a:defRPr sz="2600" b="1">
          <a:solidFill>
            <a:schemeClr val="tx2"/>
          </a:solidFill>
          <a:latin typeface="Arial" charset="0"/>
        </a:defRPr>
      </a:lvl3pPr>
      <a:lvl4pPr algn="l" defTabSz="1019175" rtl="0" eaLnBrk="0" fontAlgn="base" hangingPunct="0">
        <a:lnSpc>
          <a:spcPts val="3400"/>
        </a:lnSpc>
        <a:spcBef>
          <a:spcPct val="0"/>
        </a:spcBef>
        <a:spcAft>
          <a:spcPct val="0"/>
        </a:spcAft>
        <a:defRPr sz="2600" b="1">
          <a:solidFill>
            <a:schemeClr val="tx2"/>
          </a:solidFill>
          <a:latin typeface="Arial" charset="0"/>
        </a:defRPr>
      </a:lvl4pPr>
      <a:lvl5pPr algn="l" defTabSz="1019175" rtl="0" eaLnBrk="0" fontAlgn="base" hangingPunct="0">
        <a:lnSpc>
          <a:spcPts val="3400"/>
        </a:lnSpc>
        <a:spcBef>
          <a:spcPct val="0"/>
        </a:spcBef>
        <a:spcAft>
          <a:spcPct val="0"/>
        </a:spcAft>
        <a:defRPr sz="2600" b="1">
          <a:solidFill>
            <a:schemeClr val="tx2"/>
          </a:solidFill>
          <a:latin typeface="Arial" charset="0"/>
        </a:defRPr>
      </a:lvl5pPr>
      <a:lvl6pPr marL="457200" algn="l" rtl="0" fontAlgn="base">
        <a:spcBef>
          <a:spcPct val="0"/>
        </a:spcBef>
        <a:spcAft>
          <a:spcPct val="0"/>
        </a:spcAft>
        <a:defRPr sz="2400" b="1">
          <a:solidFill>
            <a:schemeClr val="accent1"/>
          </a:solidFill>
          <a:latin typeface="Arial" charset="0"/>
        </a:defRPr>
      </a:lvl6pPr>
      <a:lvl7pPr marL="914400" algn="l" rtl="0" fontAlgn="base">
        <a:spcBef>
          <a:spcPct val="0"/>
        </a:spcBef>
        <a:spcAft>
          <a:spcPct val="0"/>
        </a:spcAft>
        <a:defRPr sz="2400" b="1">
          <a:solidFill>
            <a:schemeClr val="accent1"/>
          </a:solidFill>
          <a:latin typeface="Arial" charset="0"/>
        </a:defRPr>
      </a:lvl7pPr>
      <a:lvl8pPr marL="1371600" algn="l" rtl="0" fontAlgn="base">
        <a:spcBef>
          <a:spcPct val="0"/>
        </a:spcBef>
        <a:spcAft>
          <a:spcPct val="0"/>
        </a:spcAft>
        <a:defRPr sz="2400" b="1">
          <a:solidFill>
            <a:schemeClr val="accent1"/>
          </a:solidFill>
          <a:latin typeface="Arial" charset="0"/>
        </a:defRPr>
      </a:lvl8pPr>
      <a:lvl9pPr marL="1828800" algn="l" rtl="0" fontAlgn="base">
        <a:spcBef>
          <a:spcPct val="0"/>
        </a:spcBef>
        <a:spcAft>
          <a:spcPct val="0"/>
        </a:spcAft>
        <a:defRPr sz="2400" b="1">
          <a:solidFill>
            <a:schemeClr val="accent1"/>
          </a:solidFill>
          <a:latin typeface="Arial" charset="0"/>
        </a:defRPr>
      </a:lvl9pPr>
    </p:titleStyle>
    <p:bodyStyle>
      <a:lvl1pPr marL="382588" indent="-382588" algn="l" defTabSz="1019175" rtl="0" eaLnBrk="0" fontAlgn="base" hangingPunct="0">
        <a:spcBef>
          <a:spcPct val="0"/>
        </a:spcBef>
        <a:spcAft>
          <a:spcPts val="300"/>
        </a:spcAft>
        <a:buFont typeface="Arial" charset="0"/>
        <a:defRPr lang="en-US" sz="2400" kern="1200" dirty="0">
          <a:solidFill>
            <a:schemeClr val="tx2"/>
          </a:solidFill>
          <a:latin typeface="+mn-lt"/>
          <a:ea typeface="+mn-ea"/>
          <a:cs typeface="+mn-cs"/>
        </a:defRPr>
      </a:lvl1pPr>
      <a:lvl2pPr marL="203200" indent="-203200" algn="l" defTabSz="1019175" rtl="0" eaLnBrk="0" fontAlgn="base" hangingPunct="0">
        <a:spcBef>
          <a:spcPct val="0"/>
        </a:spcBef>
        <a:spcAft>
          <a:spcPts val="300"/>
        </a:spcAft>
        <a:buFont typeface="Arial" charset="0"/>
        <a:buChar char="•"/>
        <a:defRPr lang="en-US" sz="2400" kern="1200" dirty="0">
          <a:solidFill>
            <a:schemeClr val="tx2"/>
          </a:solidFill>
          <a:latin typeface="+mn-lt"/>
          <a:ea typeface="+mj-ea"/>
          <a:cs typeface="+mj-cs"/>
        </a:defRPr>
      </a:lvl2pPr>
      <a:lvl3pPr marL="398463" indent="-195263" algn="l" defTabSz="1019175" rtl="0" eaLnBrk="0" fontAlgn="base" hangingPunct="0">
        <a:spcBef>
          <a:spcPct val="0"/>
        </a:spcBef>
        <a:spcAft>
          <a:spcPts val="300"/>
        </a:spcAft>
        <a:buFont typeface="Arial" charset="0"/>
        <a:buChar char="‒"/>
        <a:defRPr lang="en-US" sz="2400" kern="1200" dirty="0">
          <a:solidFill>
            <a:schemeClr val="tx2"/>
          </a:solidFill>
          <a:latin typeface="+mn-lt"/>
          <a:ea typeface="+mj-ea"/>
          <a:cs typeface="+mj-cs"/>
        </a:defRPr>
      </a:lvl3pPr>
      <a:lvl4pPr marL="601663" indent="-203200" algn="l" defTabSz="1019175" rtl="0" eaLnBrk="0" fontAlgn="base" hangingPunct="0">
        <a:spcBef>
          <a:spcPct val="0"/>
        </a:spcBef>
        <a:spcAft>
          <a:spcPts val="600"/>
        </a:spcAft>
        <a:buFont typeface="Arial" charset="0"/>
        <a:buChar char="•"/>
        <a:defRPr lang="en-US" sz="2000" kern="1200" dirty="0">
          <a:solidFill>
            <a:schemeClr val="tx2"/>
          </a:solidFill>
          <a:latin typeface="+mn-lt"/>
          <a:ea typeface="+mj-ea"/>
          <a:cs typeface="+mj-cs"/>
        </a:defRPr>
      </a:lvl4pPr>
      <a:lvl5pPr marL="793750" indent="-192088" algn="l" defTabSz="1019175" rtl="0" eaLnBrk="0" fontAlgn="base" hangingPunct="0">
        <a:spcBef>
          <a:spcPct val="0"/>
        </a:spcBef>
        <a:spcAft>
          <a:spcPts val="600"/>
        </a:spcAft>
        <a:buFont typeface="Arial" charset="0"/>
        <a:buChar char="‒"/>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9.xm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73" name="Rectangle 17"/>
          <p:cNvSpPr>
            <a:spLocks noGrp="1"/>
          </p:cNvSpPr>
          <p:nvPr>
            <p:ph type="ctrTitle"/>
          </p:nvPr>
        </p:nvSpPr>
        <p:spPr>
          <a:xfrm>
            <a:off x="600841" y="2271709"/>
            <a:ext cx="8501122" cy="1829602"/>
          </a:xfrm>
        </p:spPr>
        <p:txBody>
          <a:bodyPr/>
          <a:lstStyle/>
          <a:p>
            <a:r>
              <a:rPr lang="cs-CZ" sz="4000" dirty="0" smtClean="0"/>
              <a:t>Konzultační materiály CEIOPS</a:t>
            </a:r>
            <a:r>
              <a:rPr lang="en-US" sz="4000" b="0" dirty="0" smtClean="0">
                <a:cs typeface="Times New Roman" pitchFamily="18" charset="0"/>
              </a:rPr>
              <a:t/>
            </a:r>
            <a:br>
              <a:rPr lang="en-US" sz="4000" b="0" dirty="0" smtClean="0">
                <a:cs typeface="Times New Roman" pitchFamily="18" charset="0"/>
              </a:rPr>
            </a:br>
            <a:r>
              <a:rPr lang="en-US" sz="4000" b="0" dirty="0" smtClean="0">
                <a:cs typeface="Times New Roman" pitchFamily="18" charset="0"/>
              </a:rPr>
              <a:t/>
            </a:r>
            <a:br>
              <a:rPr lang="en-US" sz="4000" b="0" dirty="0" smtClean="0">
                <a:cs typeface="Times New Roman" pitchFamily="18" charset="0"/>
              </a:rPr>
            </a:br>
            <a:r>
              <a:rPr lang="cs-CZ" sz="4000" b="0" dirty="0" smtClean="0"/>
              <a:t>Standardní formule (č. 47-54)</a:t>
            </a:r>
            <a:r>
              <a:rPr lang="en-US" sz="4000" b="0" dirty="0" smtClean="0">
                <a:cs typeface="Times New Roman" pitchFamily="18" charset="0"/>
              </a:rPr>
              <a:t/>
            </a:r>
            <a:br>
              <a:rPr lang="en-US" sz="4000" b="0" dirty="0" smtClean="0">
                <a:cs typeface="Times New Roman" pitchFamily="18" charset="0"/>
              </a:rPr>
            </a:br>
            <a:endParaRPr lang="en-US" sz="2500" b="0" dirty="0">
              <a:solidFill>
                <a:schemeClr val="accent2"/>
              </a:solidFill>
              <a:cs typeface="Times New Roman" pitchFamily="18" charset="0"/>
            </a:endParaRPr>
          </a:p>
        </p:txBody>
      </p:sp>
      <p:sp>
        <p:nvSpPr>
          <p:cNvPr id="121874" name="Rectangle 18"/>
          <p:cNvSpPr>
            <a:spLocks noGrp="1"/>
          </p:cNvSpPr>
          <p:nvPr>
            <p:ph type="subTitle" idx="1"/>
          </p:nvPr>
        </p:nvSpPr>
        <p:spPr>
          <a:xfrm>
            <a:off x="529436" y="4744250"/>
            <a:ext cx="5214938" cy="2196344"/>
          </a:xfrm>
        </p:spPr>
        <p:txBody>
          <a:bodyPr/>
          <a:lstStyle/>
          <a:p>
            <a:pPr lvl="0">
              <a:defRPr/>
            </a:pPr>
            <a:r>
              <a:rPr lang="cs-CZ">
                <a:solidFill>
                  <a:schemeClr val="accent1"/>
                </a:solidFill>
              </a:rPr>
              <a:t>Seminář z aktuárských </a:t>
            </a:r>
            <a:r>
              <a:rPr lang="cs-CZ" smtClean="0">
                <a:solidFill>
                  <a:schemeClr val="accent1"/>
                </a:solidFill>
              </a:rPr>
              <a:t>věd</a:t>
            </a:r>
          </a:p>
          <a:p>
            <a:pPr lvl="0">
              <a:defRPr/>
            </a:pPr>
            <a:endParaRPr lang="cs-CZ" smtClean="0">
              <a:solidFill>
                <a:schemeClr val="accent1"/>
              </a:solidFill>
            </a:endParaRPr>
          </a:p>
          <a:p>
            <a:pPr lvl="0">
              <a:defRPr/>
            </a:pPr>
            <a:r>
              <a:rPr lang="cs-CZ" smtClean="0">
                <a:solidFill>
                  <a:schemeClr val="accent1"/>
                </a:solidFill>
              </a:rPr>
              <a:t>Jiří Fialka</a:t>
            </a:r>
          </a:p>
          <a:p>
            <a:pPr lvl="0">
              <a:defRPr/>
            </a:pPr>
            <a:r>
              <a:rPr lang="cs-CZ" smtClean="0">
                <a:solidFill>
                  <a:schemeClr val="accent1"/>
                </a:solidFill>
              </a:rPr>
              <a:t>Jan Stejskal</a:t>
            </a:r>
          </a:p>
          <a:p>
            <a:pPr lvl="0">
              <a:defRPr/>
            </a:pPr>
            <a:r>
              <a:rPr lang="cs-CZ" smtClean="0">
                <a:solidFill>
                  <a:schemeClr val="accent1"/>
                </a:solidFill>
              </a:rPr>
              <a:t>Lucie Kvardová</a:t>
            </a:r>
          </a:p>
          <a:p>
            <a:pPr lvl="0">
              <a:defRPr/>
            </a:pPr>
            <a:endParaRPr lang="cs-CZ">
              <a:solidFill>
                <a:schemeClr val="accent1"/>
              </a:solidFill>
            </a:endParaRPr>
          </a:p>
          <a:p>
            <a:pPr lvl="0">
              <a:defRPr/>
            </a:pPr>
            <a:r>
              <a:rPr lang="cs-CZ" smtClean="0">
                <a:solidFill>
                  <a:schemeClr val="accent1"/>
                </a:solidFill>
              </a:rPr>
              <a:t>27. listopadu 2009</a:t>
            </a:r>
            <a:endParaRPr lang="cs-CZ">
              <a:solidFill>
                <a:schemeClr val="accent1"/>
              </a:solidFill>
            </a:endParaRPr>
          </a:p>
        </p:txBody>
      </p:sp>
      <p:sp>
        <p:nvSpPr>
          <p:cNvPr id="6" name="Text Placeholder 7"/>
          <p:cNvSpPr txBox="1">
            <a:spLocks/>
          </p:cNvSpPr>
          <p:nvPr/>
        </p:nvSpPr>
        <p:spPr bwMode="auto">
          <a:xfrm>
            <a:off x="563566" y="4601373"/>
            <a:ext cx="7538265" cy="257176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13962" eaLnBrk="0" hangingPunct="0">
              <a:buClr>
                <a:srgbClr val="000066"/>
              </a:buClr>
              <a:defRPr/>
            </a:pPr>
            <a:endParaRPr lang="en-US" sz="4000" b="1" kern="0" dirty="0" smtClean="0">
              <a:solidFill>
                <a:srgbClr val="92D4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Market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10</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solidFill>
                  <a:srgbClr val="002776"/>
                </a:solidFill>
              </a:rPr>
              <a:t>Consultation paper 47</a:t>
            </a:r>
          </a:p>
          <a:p>
            <a:pPr lvl="1" indent="-342900">
              <a:buFont typeface="Arial" pitchFamily="34" charset="0"/>
              <a:buChar char="•"/>
            </a:pPr>
            <a:endParaRPr lang="en-US" sz="1600" dirty="0" smtClean="0">
              <a:solidFill>
                <a:srgbClr val="002776"/>
              </a:solidFill>
            </a:endParaRPr>
          </a:p>
          <a:p>
            <a:pPr marL="174542"/>
            <a:r>
              <a:rPr lang="en-US" dirty="0" smtClean="0">
                <a:solidFill>
                  <a:srgbClr val="002776"/>
                </a:solidFill>
                <a:latin typeface="Arial"/>
              </a:rPr>
              <a:t>One of the most significant module</a:t>
            </a:r>
          </a:p>
          <a:p>
            <a:pPr marL="449263" indent="-276225">
              <a:buFont typeface="Arial" pitchFamily="34" charset="0"/>
              <a:buChar char="•"/>
            </a:pPr>
            <a:r>
              <a:rPr lang="en-US" sz="1600" dirty="0" smtClean="0">
                <a:solidFill>
                  <a:srgbClr val="002776"/>
                </a:solidFill>
                <a:latin typeface="Arial"/>
              </a:rPr>
              <a:t>Largest are: interest rate and equity risk </a:t>
            </a:r>
          </a:p>
          <a:p>
            <a:pPr marL="449263" indent="-276225">
              <a:buFont typeface="Arial" pitchFamily="34" charset="0"/>
              <a:buChar char="•"/>
            </a:pPr>
            <a:r>
              <a:rPr lang="en-US" sz="1600" dirty="0" smtClean="0">
                <a:solidFill>
                  <a:srgbClr val="002776"/>
                </a:solidFill>
                <a:latin typeface="Arial"/>
              </a:rPr>
              <a:t>Bear in mind when considering design and structure</a:t>
            </a:r>
          </a:p>
          <a:p>
            <a:pPr marL="449263" indent="-276225">
              <a:buFont typeface="Arial" pitchFamily="34" charset="0"/>
              <a:buChar char="•"/>
            </a:pPr>
            <a:r>
              <a:rPr lang="en-US" sz="1600" b="1" dirty="0" smtClean="0">
                <a:solidFill>
                  <a:srgbClr val="002776"/>
                </a:solidFill>
              </a:rPr>
              <a:t>Delta-NAV approach </a:t>
            </a:r>
            <a:r>
              <a:rPr lang="en-US" sz="1600" dirty="0" smtClean="0">
                <a:solidFill>
                  <a:srgbClr val="002776"/>
                </a:solidFill>
              </a:rPr>
              <a:t>used in the quantification of several market risks should be based on the </a:t>
            </a:r>
            <a:r>
              <a:rPr lang="en-US" sz="1600" u="sng" dirty="0" smtClean="0">
                <a:solidFill>
                  <a:srgbClr val="002776"/>
                </a:solidFill>
              </a:rPr>
              <a:t>balance sheet </a:t>
            </a:r>
            <a:r>
              <a:rPr lang="en-US" sz="1600" dirty="0" smtClean="0">
                <a:solidFill>
                  <a:srgbClr val="002776"/>
                </a:solidFill>
              </a:rPr>
              <a:t>excluding the risk margin</a:t>
            </a:r>
          </a:p>
          <a:p>
            <a:pPr marL="449263" indent="-276225">
              <a:buFont typeface="Arial" pitchFamily="34" charset="0"/>
              <a:buChar char="•"/>
            </a:pPr>
            <a:endParaRPr lang="cs-CZ" sz="800" dirty="0" smtClean="0">
              <a:solidFill>
                <a:srgbClr val="002776"/>
              </a:solidFill>
            </a:endParaRPr>
          </a:p>
          <a:p>
            <a:pPr lvl="1" indent="-342900">
              <a:buFont typeface="Arial" pitchFamily="34" charset="0"/>
              <a:buChar char="•"/>
            </a:pPr>
            <a:r>
              <a:rPr lang="en-US" sz="1600" b="1" dirty="0" smtClean="0"/>
              <a:t>Interest rate volatility </a:t>
            </a:r>
            <a:r>
              <a:rPr lang="en-US" sz="1600" dirty="0" smtClean="0"/>
              <a:t>shock included in interest rate risk up and down shocks</a:t>
            </a:r>
          </a:p>
          <a:p>
            <a:pPr lvl="1" indent="-342900">
              <a:buFont typeface="Arial" pitchFamily="34" charset="0"/>
              <a:buChar char="•"/>
            </a:pPr>
            <a:endParaRPr lang="cs-CZ" sz="800" dirty="0" smtClean="0"/>
          </a:p>
          <a:p>
            <a:pPr lvl="1" indent="-342900">
              <a:buFont typeface="Arial" pitchFamily="34" charset="0"/>
              <a:buChar char="•"/>
            </a:pPr>
            <a:r>
              <a:rPr lang="en-US" sz="1600" dirty="0" smtClean="0"/>
              <a:t>Each </a:t>
            </a:r>
            <a:r>
              <a:rPr lang="en-US" sz="1600" b="1" dirty="0" smtClean="0"/>
              <a:t>currency shocked separately </a:t>
            </a:r>
            <a:r>
              <a:rPr lang="en-US" sz="1600" dirty="0" smtClean="0"/>
              <a:t>and results combined, assuming zero correlation</a:t>
            </a:r>
          </a:p>
          <a:p>
            <a:pPr lvl="1" indent="-342900">
              <a:buFont typeface="Arial" pitchFamily="34" charset="0"/>
              <a:buChar char="•"/>
            </a:pPr>
            <a:endParaRPr lang="cs-CZ" sz="800" dirty="0" smtClean="0"/>
          </a:p>
          <a:p>
            <a:pPr lvl="1" indent="-342900">
              <a:buFont typeface="Arial" pitchFamily="34" charset="0"/>
              <a:buChar char="•"/>
            </a:pPr>
            <a:r>
              <a:rPr lang="en-US" sz="1600" dirty="0" smtClean="0"/>
              <a:t>CEIOPS is considering </a:t>
            </a:r>
            <a:r>
              <a:rPr lang="en-US" sz="1600" b="1" dirty="0" smtClean="0"/>
              <a:t>different property risk charges</a:t>
            </a:r>
            <a:r>
              <a:rPr lang="en-US" sz="1600" dirty="0" smtClean="0"/>
              <a:t> for commercial, retail and other</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Changes in lapse rates </a:t>
            </a:r>
            <a:r>
              <a:rPr lang="en-GB" sz="1600" dirty="0" smtClean="0"/>
              <a:t>should be considered in response to each scenario</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Concentration risk thresholds</a:t>
            </a:r>
            <a:r>
              <a:rPr lang="en-GB" sz="1600" dirty="0" smtClean="0"/>
              <a:t> of 2% and 1% depending on rating, correlation assumption of 25%</a:t>
            </a:r>
            <a:endParaRPr lang="cs-CZ" sz="1600" dirty="0" smtClean="0"/>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CRO Forum</a:t>
            </a:r>
          </a:p>
          <a:p>
            <a:pPr marL="174542" algn="l" rtl="0" fontAlgn="base">
              <a:spcBef>
                <a:spcPct val="0"/>
              </a:spcBef>
              <a:spcAft>
                <a:spcPct val="0"/>
              </a:spcAft>
            </a:pPr>
            <a:endParaRPr lang="en-US" sz="800" b="1"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Liquidity premium in stressed markets not addressed (</a:t>
            </a:r>
            <a:r>
              <a:rPr lang="en-US" sz="2000" kern="1200" dirty="0">
                <a:solidFill>
                  <a:srgbClr val="002776"/>
                </a:solidFill>
                <a:latin typeface="Arial"/>
                <a:ea typeface="+mn-ea"/>
                <a:cs typeface="Arial" charset="0"/>
              </a:rPr>
              <a:t>Swap curve plus liquidity premium should serve as risk free rate)</a:t>
            </a:r>
          </a:p>
          <a:p>
            <a:pPr marL="342900" lvl="1" indent="-342900" algn="l" rtl="0" fontAlgn="base">
              <a:spcBef>
                <a:spcPct val="0"/>
              </a:spcBef>
              <a:spcAft>
                <a:spcPct val="0"/>
              </a:spcAft>
              <a:buFont typeface="+mj-lt"/>
              <a:buAutoNum type="arabicPeriod"/>
            </a:pPr>
            <a:endParaRPr lang="en-US" sz="800"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Further clarification over spread and concentration risk required</a:t>
            </a:r>
          </a:p>
          <a:p>
            <a:pPr marL="342900" lvl="1" indent="-342900" algn="l" rtl="0" fontAlgn="base">
              <a:spcBef>
                <a:spcPct val="0"/>
              </a:spcBef>
              <a:spcAft>
                <a:spcPct val="0"/>
              </a:spcAft>
              <a:buFont typeface="+mj-lt"/>
              <a:buAutoNum type="arabicPeriod" startAt="2"/>
            </a:pPr>
            <a:endParaRPr lang="en-US" sz="8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Clarity on use of static or dynamic approach required</a:t>
            </a:r>
          </a:p>
          <a:p>
            <a:pPr marL="342900" lvl="1" indent="-342900" algn="l" rtl="0" fontAlgn="base">
              <a:spcBef>
                <a:spcPct val="0"/>
              </a:spcBef>
              <a:spcAft>
                <a:spcPct val="0"/>
              </a:spcAft>
              <a:buFont typeface="+mj-lt"/>
              <a:buAutoNum type="arabicPeriod" startAt="2"/>
            </a:pPr>
            <a:endParaRPr lang="en-US" sz="8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Economic links to be considered when calibrating</a:t>
            </a:r>
          </a:p>
          <a:p>
            <a:pPr marL="342900" lvl="1" indent="-342900" algn="l" rtl="0" fontAlgn="base">
              <a:spcBef>
                <a:spcPct val="0"/>
              </a:spcBef>
              <a:spcAft>
                <a:spcPct val="0"/>
              </a:spcAft>
              <a:buFont typeface="+mj-lt"/>
              <a:buAutoNum type="arabicPeriod" startAt="2"/>
            </a:pPr>
            <a:endParaRPr lang="en-US" sz="8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There should be no double counting of lapse risk in market risk module</a:t>
            </a:r>
          </a:p>
        </p:txBody>
      </p:sp>
      <p:grpSp>
        <p:nvGrpSpPr>
          <p:cNvPr id="3" name="Group 122"/>
          <p:cNvGrpSpPr/>
          <p:nvPr/>
        </p:nvGrpSpPr>
        <p:grpSpPr>
          <a:xfrm>
            <a:off x="8316142" y="172218"/>
            <a:ext cx="1374182" cy="785818"/>
            <a:chOff x="1076660" y="1315226"/>
            <a:chExt cx="7701976" cy="5262149"/>
          </a:xfrm>
        </p:grpSpPr>
        <p:grpSp>
          <p:nvGrpSpPr>
            <p:cNvPr id="5" name="Group 76"/>
            <p:cNvGrpSpPr/>
            <p:nvPr/>
          </p:nvGrpSpPr>
          <p:grpSpPr>
            <a:xfrm>
              <a:off x="1076660" y="1315226"/>
              <a:ext cx="7701976" cy="5262149"/>
              <a:chOff x="1059727" y="1315226"/>
              <a:chExt cx="7701976" cy="5262149"/>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6" name="Group 42"/>
              <p:cNvGrpSpPr/>
              <p:nvPr/>
            </p:nvGrpSpPr>
            <p:grpSpPr>
              <a:xfrm>
                <a:off x="1059727" y="1315226"/>
                <a:ext cx="7701976" cy="5262149"/>
                <a:chOff x="1042794" y="1315226"/>
                <a:chExt cx="7701976" cy="5262149"/>
              </a:xfrm>
            </p:grpSpPr>
            <p:grpSp>
              <p:nvGrpSpPr>
                <p:cNvPr id="7" name="Group 39"/>
                <p:cNvGrpSpPr/>
                <p:nvPr/>
              </p:nvGrpSpPr>
              <p:grpSpPr>
                <a:xfrm>
                  <a:off x="1327970" y="1315226"/>
                  <a:ext cx="7416800" cy="5262149"/>
                  <a:chOff x="971550" y="1449388"/>
                  <a:chExt cx="7416800" cy="5262149"/>
                </a:xfrm>
              </p:grpSpPr>
              <p:sp>
                <p:nvSpPr>
                  <p:cNvPr id="58" name="Text Box 6"/>
                  <p:cNvSpPr txBox="1">
                    <a:spLocks noChangeArrowheads="1"/>
                  </p:cNvSpPr>
                  <p:nvPr/>
                </p:nvSpPr>
                <p:spPr bwMode="auto">
                  <a:xfrm>
                    <a:off x="4076699" y="1449388"/>
                    <a:ext cx="990599" cy="448854"/>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448854"/>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3"/>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sp>
              <p:nvSpPr>
                <p:cNvPr id="57" name="Oval 56"/>
                <p:cNvSpPr/>
                <p:nvPr/>
              </p:nvSpPr>
              <p:spPr>
                <a:xfrm>
                  <a:off x="1042794" y="2391760"/>
                  <a:ext cx="1556872" cy="4143165"/>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grpSp>
        <p:sp>
          <p:nvSpPr>
            <p:cNvPr id="49" name="Text Box 25"/>
            <p:cNvSpPr txBox="1">
              <a:spLocks noChangeArrowheads="1"/>
            </p:cNvSpPr>
            <p:nvPr/>
          </p:nvSpPr>
          <p:spPr bwMode="auto">
            <a:xfrm>
              <a:off x="5832746" y="3101174"/>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0" name="Text Box 25"/>
            <p:cNvSpPr txBox="1">
              <a:spLocks noChangeArrowheads="1"/>
            </p:cNvSpPr>
            <p:nvPr/>
          </p:nvSpPr>
          <p:spPr bwMode="auto">
            <a:xfrm>
              <a:off x="5821644" y="360123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1" name="Text Box 25"/>
            <p:cNvSpPr txBox="1">
              <a:spLocks noChangeArrowheads="1"/>
            </p:cNvSpPr>
            <p:nvPr/>
          </p:nvSpPr>
          <p:spPr bwMode="auto">
            <a:xfrm>
              <a:off x="7332944" y="310117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7332944" y="3601239"/>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410131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Market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11</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solidFill>
                  <a:srgbClr val="002776"/>
                </a:solidFill>
              </a:rPr>
              <a:t>Consultation paper 47</a:t>
            </a:r>
          </a:p>
          <a:p>
            <a:pPr lvl="1" indent="-342900">
              <a:buFont typeface="Arial" pitchFamily="34" charset="0"/>
              <a:buChar char="•"/>
            </a:pPr>
            <a:endParaRPr lang="en-US" sz="1600" dirty="0" smtClean="0">
              <a:solidFill>
                <a:srgbClr val="002776"/>
              </a:solidFill>
            </a:endParaRPr>
          </a:p>
          <a:p>
            <a:pPr marL="174542"/>
            <a:r>
              <a:rPr lang="en-US" dirty="0" smtClean="0">
                <a:solidFill>
                  <a:srgbClr val="002776"/>
                </a:solidFill>
                <a:latin typeface="Arial"/>
              </a:rPr>
              <a:t>One of the most significant module</a:t>
            </a:r>
          </a:p>
          <a:p>
            <a:pPr marL="449263" indent="-276225">
              <a:buFont typeface="Arial" pitchFamily="34" charset="0"/>
              <a:buChar char="•"/>
            </a:pPr>
            <a:r>
              <a:rPr lang="en-US" sz="1600" dirty="0" smtClean="0">
                <a:solidFill>
                  <a:srgbClr val="002776"/>
                </a:solidFill>
                <a:latin typeface="Arial"/>
              </a:rPr>
              <a:t>Largest are: interest rate and equity risk </a:t>
            </a:r>
          </a:p>
          <a:p>
            <a:pPr marL="449263" indent="-276225">
              <a:buFont typeface="Arial" pitchFamily="34" charset="0"/>
              <a:buChar char="•"/>
            </a:pPr>
            <a:r>
              <a:rPr lang="en-US" sz="1600" dirty="0" smtClean="0">
                <a:solidFill>
                  <a:srgbClr val="002776"/>
                </a:solidFill>
                <a:latin typeface="Arial"/>
              </a:rPr>
              <a:t>Bear in mind when considering design and structure</a:t>
            </a:r>
          </a:p>
          <a:p>
            <a:pPr marL="449263" indent="-276225">
              <a:buFont typeface="Arial" pitchFamily="34" charset="0"/>
              <a:buChar char="•"/>
            </a:pPr>
            <a:r>
              <a:rPr lang="en-US" sz="1600" b="1" dirty="0" smtClean="0">
                <a:solidFill>
                  <a:srgbClr val="002776"/>
                </a:solidFill>
              </a:rPr>
              <a:t>Delta-NAV approach </a:t>
            </a:r>
            <a:r>
              <a:rPr lang="en-US" sz="1600" dirty="0" smtClean="0">
                <a:solidFill>
                  <a:srgbClr val="002776"/>
                </a:solidFill>
              </a:rPr>
              <a:t>used in the quantification of several market risks should be based on the </a:t>
            </a:r>
            <a:r>
              <a:rPr lang="en-US" sz="1600" u="sng" dirty="0" smtClean="0">
                <a:solidFill>
                  <a:srgbClr val="002776"/>
                </a:solidFill>
              </a:rPr>
              <a:t>balance sheet </a:t>
            </a:r>
            <a:r>
              <a:rPr lang="en-US" sz="1600" dirty="0" smtClean="0">
                <a:solidFill>
                  <a:srgbClr val="002776"/>
                </a:solidFill>
              </a:rPr>
              <a:t>excluding the risk margin</a:t>
            </a:r>
          </a:p>
          <a:p>
            <a:pPr marL="449263" indent="-276225">
              <a:buFont typeface="Arial" pitchFamily="34" charset="0"/>
              <a:buChar char="•"/>
            </a:pPr>
            <a:endParaRPr lang="cs-CZ" sz="800" dirty="0" smtClean="0">
              <a:solidFill>
                <a:srgbClr val="002776"/>
              </a:solidFill>
            </a:endParaRPr>
          </a:p>
          <a:p>
            <a:pPr lvl="1" indent="-342900">
              <a:buFont typeface="Arial" pitchFamily="34" charset="0"/>
              <a:buChar char="•"/>
            </a:pPr>
            <a:r>
              <a:rPr lang="en-US" sz="1600" b="1" dirty="0" smtClean="0"/>
              <a:t>Interest rate volatility </a:t>
            </a:r>
            <a:r>
              <a:rPr lang="en-US" sz="1600" dirty="0" smtClean="0"/>
              <a:t>shock included in interest rate risk up and down shocks</a:t>
            </a:r>
          </a:p>
          <a:p>
            <a:pPr lvl="1" indent="-342900">
              <a:buFont typeface="Arial" pitchFamily="34" charset="0"/>
              <a:buChar char="•"/>
            </a:pPr>
            <a:endParaRPr lang="cs-CZ" sz="800" dirty="0" smtClean="0"/>
          </a:p>
          <a:p>
            <a:pPr lvl="1" indent="-342900">
              <a:buFont typeface="Arial" pitchFamily="34" charset="0"/>
              <a:buChar char="•"/>
            </a:pPr>
            <a:r>
              <a:rPr lang="en-US" sz="1600" dirty="0" smtClean="0"/>
              <a:t>Each </a:t>
            </a:r>
            <a:r>
              <a:rPr lang="en-US" sz="1600" b="1" dirty="0" smtClean="0"/>
              <a:t>currency shocked separately </a:t>
            </a:r>
            <a:r>
              <a:rPr lang="en-US" sz="1600" dirty="0" smtClean="0"/>
              <a:t>and results combined, assuming zero correlation</a:t>
            </a:r>
          </a:p>
          <a:p>
            <a:pPr lvl="1" indent="-342900">
              <a:buFont typeface="Arial" pitchFamily="34" charset="0"/>
              <a:buChar char="•"/>
            </a:pPr>
            <a:endParaRPr lang="cs-CZ" sz="800" dirty="0" smtClean="0"/>
          </a:p>
          <a:p>
            <a:pPr lvl="1" indent="-342900">
              <a:buFont typeface="Arial" pitchFamily="34" charset="0"/>
              <a:buChar char="•"/>
            </a:pPr>
            <a:r>
              <a:rPr lang="en-US" sz="1600" dirty="0" smtClean="0"/>
              <a:t>CEIOPS is considering </a:t>
            </a:r>
            <a:r>
              <a:rPr lang="en-US" sz="1600" b="1" dirty="0" smtClean="0"/>
              <a:t>different property risk charges</a:t>
            </a:r>
            <a:r>
              <a:rPr lang="en-US" sz="1600" dirty="0" smtClean="0"/>
              <a:t> for commercial, retail and other</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Changes in lapse rates </a:t>
            </a:r>
            <a:r>
              <a:rPr lang="en-GB" sz="1600" dirty="0" smtClean="0"/>
              <a:t>should be considered in response to each scenario</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Concentration risk thresholds</a:t>
            </a:r>
            <a:r>
              <a:rPr lang="en-GB" sz="1600" dirty="0" smtClean="0"/>
              <a:t> of 2% and 1% depending on rating, correlation assumption of 25%</a:t>
            </a:r>
            <a:endParaRPr lang="cs-CZ" sz="1600" dirty="0" smtClean="0"/>
          </a:p>
          <a:p>
            <a:pPr marL="456980" lvl="1" indent="-342900" algn="l" rtl="0" fontAlgn="base">
              <a:spcBef>
                <a:spcPct val="0"/>
              </a:spcBef>
              <a:spcAft>
                <a:spcPct val="0"/>
              </a:spcAft>
              <a:buFont typeface="Arial" pitchFamily="34" charset="0"/>
              <a:buChar char="•"/>
            </a:pPr>
            <a:endParaRPr lang="en-US" sz="16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Groupe Consultatif</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Calibration will be of crucial importance, and should be subject to careful review following QIS5</a:t>
            </a:r>
          </a:p>
          <a:p>
            <a:pPr marL="342900" lvl="1" indent="-342900" algn="l" rtl="0" fontAlgn="base">
              <a:spcBef>
                <a:spcPct val="0"/>
              </a:spcBef>
              <a:spcAft>
                <a:spcPct val="0"/>
              </a:spcAft>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GC has specific disagreements with the apparently intended scope of the spread risk module</a:t>
            </a:r>
            <a:endParaRPr lang="en-GB"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Much more detail is required about underlying assets – significant information requirements</a:t>
            </a:r>
            <a:endParaRPr lang="en-GB" sz="2000" kern="1200" dirty="0">
              <a:solidFill>
                <a:srgbClr val="002776"/>
              </a:solidFill>
              <a:latin typeface="Arial" charset="0"/>
              <a:ea typeface="+mn-ea"/>
              <a:cs typeface="Arial" charset="0"/>
            </a:endParaRPr>
          </a:p>
        </p:txBody>
      </p:sp>
      <p:grpSp>
        <p:nvGrpSpPr>
          <p:cNvPr id="3" name="Group 122"/>
          <p:cNvGrpSpPr/>
          <p:nvPr/>
        </p:nvGrpSpPr>
        <p:grpSpPr>
          <a:xfrm>
            <a:off x="8316142" y="172218"/>
            <a:ext cx="1374182" cy="785818"/>
            <a:chOff x="1076660" y="1315226"/>
            <a:chExt cx="7701976" cy="5262149"/>
          </a:xfrm>
        </p:grpSpPr>
        <p:grpSp>
          <p:nvGrpSpPr>
            <p:cNvPr id="5" name="Group 76"/>
            <p:cNvGrpSpPr/>
            <p:nvPr/>
          </p:nvGrpSpPr>
          <p:grpSpPr>
            <a:xfrm>
              <a:off x="1076660" y="1315226"/>
              <a:ext cx="7701976" cy="5262149"/>
              <a:chOff x="1059727" y="1315226"/>
              <a:chExt cx="7701976" cy="5262149"/>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6" name="Group 42"/>
              <p:cNvGrpSpPr/>
              <p:nvPr/>
            </p:nvGrpSpPr>
            <p:grpSpPr>
              <a:xfrm>
                <a:off x="1059727" y="1315226"/>
                <a:ext cx="7701976" cy="5262149"/>
                <a:chOff x="1042794" y="1315226"/>
                <a:chExt cx="7701976" cy="5262149"/>
              </a:xfrm>
            </p:grpSpPr>
            <p:grpSp>
              <p:nvGrpSpPr>
                <p:cNvPr id="7" name="Group 39"/>
                <p:cNvGrpSpPr/>
                <p:nvPr/>
              </p:nvGrpSpPr>
              <p:grpSpPr>
                <a:xfrm>
                  <a:off x="1327970" y="1315226"/>
                  <a:ext cx="7416800" cy="5262149"/>
                  <a:chOff x="971550" y="1449388"/>
                  <a:chExt cx="7416800" cy="5262149"/>
                </a:xfrm>
              </p:grpSpPr>
              <p:sp>
                <p:nvSpPr>
                  <p:cNvPr id="58" name="Text Box 6"/>
                  <p:cNvSpPr txBox="1">
                    <a:spLocks noChangeArrowheads="1"/>
                  </p:cNvSpPr>
                  <p:nvPr/>
                </p:nvSpPr>
                <p:spPr bwMode="auto">
                  <a:xfrm>
                    <a:off x="4076699" y="1449388"/>
                    <a:ext cx="990599" cy="448854"/>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448854"/>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3"/>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sp>
              <p:nvSpPr>
                <p:cNvPr id="57" name="Oval 56"/>
                <p:cNvSpPr/>
                <p:nvPr/>
              </p:nvSpPr>
              <p:spPr>
                <a:xfrm>
                  <a:off x="1042794" y="2391760"/>
                  <a:ext cx="1556872" cy="4143165"/>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grpSp>
        <p:sp>
          <p:nvSpPr>
            <p:cNvPr id="49" name="Text Box 25"/>
            <p:cNvSpPr txBox="1">
              <a:spLocks noChangeArrowheads="1"/>
            </p:cNvSpPr>
            <p:nvPr/>
          </p:nvSpPr>
          <p:spPr bwMode="auto">
            <a:xfrm>
              <a:off x="5832746" y="3101174"/>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0" name="Text Box 25"/>
            <p:cNvSpPr txBox="1">
              <a:spLocks noChangeArrowheads="1"/>
            </p:cNvSpPr>
            <p:nvPr/>
          </p:nvSpPr>
          <p:spPr bwMode="auto">
            <a:xfrm>
              <a:off x="5821644" y="360123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1" name="Text Box 25"/>
            <p:cNvSpPr txBox="1">
              <a:spLocks noChangeArrowheads="1"/>
            </p:cNvSpPr>
            <p:nvPr/>
          </p:nvSpPr>
          <p:spPr bwMode="auto">
            <a:xfrm>
              <a:off x="7332944" y="310117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7332944" y="3601239"/>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410131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Market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12</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solidFill>
                  <a:srgbClr val="002776"/>
                </a:solidFill>
              </a:rPr>
              <a:t>Consultation paper 47</a:t>
            </a:r>
          </a:p>
          <a:p>
            <a:pPr lvl="1" indent="-342900">
              <a:buFont typeface="Arial" pitchFamily="34" charset="0"/>
              <a:buChar char="•"/>
            </a:pPr>
            <a:endParaRPr lang="en-US" sz="1600" dirty="0" smtClean="0">
              <a:solidFill>
                <a:srgbClr val="002776"/>
              </a:solidFill>
            </a:endParaRPr>
          </a:p>
          <a:p>
            <a:pPr marL="174542"/>
            <a:r>
              <a:rPr lang="en-US" dirty="0" smtClean="0">
                <a:solidFill>
                  <a:srgbClr val="002776"/>
                </a:solidFill>
                <a:latin typeface="Arial"/>
              </a:rPr>
              <a:t>One of the most significant module</a:t>
            </a:r>
          </a:p>
          <a:p>
            <a:pPr marL="449263" indent="-276225">
              <a:buFont typeface="Arial" pitchFamily="34" charset="0"/>
              <a:buChar char="•"/>
            </a:pPr>
            <a:r>
              <a:rPr lang="en-US" sz="1600" dirty="0" smtClean="0">
                <a:solidFill>
                  <a:srgbClr val="002776"/>
                </a:solidFill>
                <a:latin typeface="Arial"/>
              </a:rPr>
              <a:t>Largest are: interest rate and equity risk </a:t>
            </a:r>
          </a:p>
          <a:p>
            <a:pPr marL="449263" indent="-276225">
              <a:buFont typeface="Arial" pitchFamily="34" charset="0"/>
              <a:buChar char="•"/>
            </a:pPr>
            <a:r>
              <a:rPr lang="en-US" sz="1600" dirty="0" smtClean="0">
                <a:solidFill>
                  <a:srgbClr val="002776"/>
                </a:solidFill>
                <a:latin typeface="Arial"/>
              </a:rPr>
              <a:t>Bear in mind when considering design and structure</a:t>
            </a:r>
          </a:p>
          <a:p>
            <a:pPr marL="449263" indent="-276225">
              <a:buFont typeface="Arial" pitchFamily="34" charset="0"/>
              <a:buChar char="•"/>
            </a:pPr>
            <a:r>
              <a:rPr lang="en-US" sz="1600" b="1" dirty="0" smtClean="0">
                <a:solidFill>
                  <a:srgbClr val="002776"/>
                </a:solidFill>
              </a:rPr>
              <a:t>Delta-NAV approach </a:t>
            </a:r>
            <a:r>
              <a:rPr lang="en-US" sz="1600" dirty="0" smtClean="0">
                <a:solidFill>
                  <a:srgbClr val="002776"/>
                </a:solidFill>
              </a:rPr>
              <a:t>used in the quantification of several market risks should be based on the </a:t>
            </a:r>
            <a:r>
              <a:rPr lang="en-US" sz="1600" u="sng" dirty="0" smtClean="0">
                <a:solidFill>
                  <a:srgbClr val="002776"/>
                </a:solidFill>
              </a:rPr>
              <a:t>balance sheet </a:t>
            </a:r>
            <a:r>
              <a:rPr lang="en-US" sz="1600" dirty="0" smtClean="0">
                <a:solidFill>
                  <a:srgbClr val="002776"/>
                </a:solidFill>
              </a:rPr>
              <a:t>excluding the risk margin</a:t>
            </a:r>
          </a:p>
          <a:p>
            <a:pPr marL="449263" indent="-276225">
              <a:buFont typeface="Arial" pitchFamily="34" charset="0"/>
              <a:buChar char="•"/>
            </a:pPr>
            <a:endParaRPr lang="cs-CZ" sz="800" dirty="0" smtClean="0">
              <a:solidFill>
                <a:srgbClr val="002776"/>
              </a:solidFill>
            </a:endParaRPr>
          </a:p>
          <a:p>
            <a:pPr lvl="1" indent="-342900">
              <a:buFont typeface="Arial" pitchFamily="34" charset="0"/>
              <a:buChar char="•"/>
            </a:pPr>
            <a:r>
              <a:rPr lang="en-US" sz="1600" b="1" dirty="0" smtClean="0"/>
              <a:t>Interest rate volatility </a:t>
            </a:r>
            <a:r>
              <a:rPr lang="en-US" sz="1600" dirty="0" smtClean="0"/>
              <a:t>shock included in interest rate risk up and down shocks</a:t>
            </a:r>
          </a:p>
          <a:p>
            <a:pPr lvl="1" indent="-342900">
              <a:buFont typeface="Arial" pitchFamily="34" charset="0"/>
              <a:buChar char="•"/>
            </a:pPr>
            <a:endParaRPr lang="cs-CZ" sz="800" dirty="0" smtClean="0"/>
          </a:p>
          <a:p>
            <a:pPr lvl="1" indent="-342900">
              <a:buFont typeface="Arial" pitchFamily="34" charset="0"/>
              <a:buChar char="•"/>
            </a:pPr>
            <a:r>
              <a:rPr lang="en-US" sz="1600" dirty="0" smtClean="0"/>
              <a:t>Each </a:t>
            </a:r>
            <a:r>
              <a:rPr lang="en-US" sz="1600" b="1" dirty="0" smtClean="0"/>
              <a:t>currency shocked separately </a:t>
            </a:r>
            <a:r>
              <a:rPr lang="en-US" sz="1600" dirty="0" smtClean="0"/>
              <a:t>and results combined, assuming zero correlation</a:t>
            </a:r>
          </a:p>
          <a:p>
            <a:pPr lvl="1" indent="-342900">
              <a:buFont typeface="Arial" pitchFamily="34" charset="0"/>
              <a:buChar char="•"/>
            </a:pPr>
            <a:endParaRPr lang="cs-CZ" sz="800" dirty="0" smtClean="0"/>
          </a:p>
          <a:p>
            <a:pPr lvl="1" indent="-342900">
              <a:buFont typeface="Arial" pitchFamily="34" charset="0"/>
              <a:buChar char="•"/>
            </a:pPr>
            <a:r>
              <a:rPr lang="en-US" sz="1600" dirty="0" smtClean="0"/>
              <a:t>CEIOPS is considering </a:t>
            </a:r>
            <a:r>
              <a:rPr lang="en-US" sz="1600" b="1" dirty="0" smtClean="0"/>
              <a:t>different property risk charges</a:t>
            </a:r>
            <a:r>
              <a:rPr lang="en-US" sz="1600" dirty="0" smtClean="0"/>
              <a:t> for commercial, retail and other</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Changes in lapse rates </a:t>
            </a:r>
            <a:r>
              <a:rPr lang="en-GB" sz="1600" dirty="0" smtClean="0"/>
              <a:t>should be considered in response to each scenario</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Concentration risk thresholds</a:t>
            </a:r>
            <a:r>
              <a:rPr lang="en-GB" sz="1600" dirty="0" smtClean="0"/>
              <a:t> of 2% and 1% depending on rating, correlation assumption of 25%</a:t>
            </a:r>
            <a:endParaRPr lang="cs-CZ" sz="1600" dirty="0" smtClean="0"/>
          </a:p>
        </p:txBody>
      </p:sp>
      <p:sp>
        <p:nvSpPr>
          <p:cNvPr id="46" name="Title 1"/>
          <p:cNvSpPr txBox="1">
            <a:spLocks/>
          </p:cNvSpPr>
          <p:nvPr/>
        </p:nvSpPr>
        <p:spPr bwMode="auto">
          <a:xfrm>
            <a:off x="5101432"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CEIOPS’s Advice</a:t>
            </a:r>
          </a:p>
          <a:p>
            <a:pPr marL="174542" algn="l" rtl="0" fontAlgn="base">
              <a:spcBef>
                <a:spcPct val="0"/>
              </a:spcBef>
              <a:spcAft>
                <a:spcPct val="0"/>
              </a:spcAft>
            </a:pPr>
            <a:endParaRPr lang="en-US" sz="2000" b="1" i="1"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Consider the </a:t>
            </a:r>
            <a:r>
              <a:rPr lang="en-US" sz="2000" b="1" kern="1200" dirty="0">
                <a:solidFill>
                  <a:srgbClr val="002776"/>
                </a:solidFill>
                <a:latin typeface="Arial" charset="0"/>
                <a:ea typeface="+mn-ea"/>
                <a:cs typeface="Arial" charset="0"/>
              </a:rPr>
              <a:t>impact of interest rate </a:t>
            </a:r>
            <a:r>
              <a:rPr lang="en-US" sz="2000" kern="1200" dirty="0">
                <a:solidFill>
                  <a:srgbClr val="002776"/>
                </a:solidFill>
                <a:latin typeface="Arial" charset="0"/>
                <a:ea typeface="+mn-ea"/>
                <a:cs typeface="Arial" charset="0"/>
              </a:rPr>
              <a:t>volatility on the shape (i.e., slope and curvature) of the term structure of interest </a:t>
            </a:r>
            <a:r>
              <a:rPr lang="en-US" sz="2000" kern="1200" dirty="0" smtClean="0">
                <a:solidFill>
                  <a:srgbClr val="002776"/>
                </a:solidFill>
                <a:latin typeface="Arial" charset="0"/>
                <a:ea typeface="+mn-ea"/>
                <a:cs typeface="Arial" charset="0"/>
              </a:rPr>
              <a:t>rates</a:t>
            </a:r>
          </a:p>
          <a:p>
            <a:pPr marL="342900" indent="-342900" algn="l" rtl="0" fontAlgn="base">
              <a:spcBef>
                <a:spcPct val="0"/>
              </a:spcBef>
              <a:spcAft>
                <a:spcPct val="0"/>
              </a:spcAft>
              <a:buFont typeface="+mj-lt"/>
              <a:buAutoNum type="arabicPeriod"/>
            </a:pPr>
            <a:endParaRPr lang="en-US" sz="8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Currency risk</a:t>
            </a:r>
          </a:p>
          <a:p>
            <a:pPr marL="542925" indent="-185738" algn="l" rtl="0" fontAlgn="base">
              <a:spcBef>
                <a:spcPct val="0"/>
              </a:spcBef>
              <a:spcAft>
                <a:spcPct val="0"/>
              </a:spcAft>
              <a:buFont typeface="Arial" pitchFamily="34" charset="0"/>
              <a:buChar char="•"/>
            </a:pPr>
            <a:r>
              <a:rPr lang="en-US" sz="1600" kern="1200" dirty="0">
                <a:solidFill>
                  <a:srgbClr val="002776"/>
                </a:solidFill>
                <a:latin typeface="Arial" charset="0"/>
                <a:ea typeface="+mn-ea"/>
                <a:cs typeface="Arial" charset="0"/>
              </a:rPr>
              <a:t>Retain a scenario-based approach </a:t>
            </a:r>
          </a:p>
          <a:p>
            <a:pPr marL="542925" indent="-185738" algn="l" rtl="0" fontAlgn="base">
              <a:spcBef>
                <a:spcPct val="0"/>
              </a:spcBef>
              <a:spcAft>
                <a:spcPct val="0"/>
              </a:spcAft>
              <a:buFont typeface="Arial" pitchFamily="34" charset="0"/>
              <a:buChar char="•"/>
            </a:pPr>
            <a:r>
              <a:rPr lang="en-US" sz="1600" kern="1200" dirty="0">
                <a:solidFill>
                  <a:srgbClr val="002776"/>
                </a:solidFill>
                <a:latin typeface="Arial" charset="0"/>
                <a:ea typeface="+mn-ea"/>
                <a:cs typeface="Arial" charset="0"/>
              </a:rPr>
              <a:t>Refinements: consider each currency </a:t>
            </a:r>
            <a:r>
              <a:rPr lang="en-US" sz="1600" kern="1200" dirty="0" smtClean="0">
                <a:solidFill>
                  <a:srgbClr val="002776"/>
                </a:solidFill>
                <a:latin typeface="Arial" charset="0"/>
                <a:ea typeface="+mn-ea"/>
                <a:cs typeface="Arial" charset="0"/>
              </a:rPr>
              <a:t>separately – too complex for standard formula</a:t>
            </a:r>
            <a:endParaRPr lang="en-US" sz="1600" kern="1200" dirty="0">
              <a:solidFill>
                <a:srgbClr val="002776"/>
              </a:solidFill>
              <a:latin typeface="Arial" charset="0"/>
              <a:ea typeface="+mn-ea"/>
              <a:cs typeface="Arial" charset="0"/>
            </a:endParaRPr>
          </a:p>
          <a:p>
            <a:pPr marL="542925" indent="-185738" algn="l" rtl="0" fontAlgn="base">
              <a:spcBef>
                <a:spcPct val="0"/>
              </a:spcBef>
              <a:spcAft>
                <a:spcPct val="0"/>
              </a:spcAft>
              <a:buFont typeface="Arial" pitchFamily="34" charset="0"/>
              <a:buChar char="•"/>
            </a:pPr>
            <a:endParaRPr lang="en-US" sz="800" kern="1200" dirty="0">
              <a:solidFill>
                <a:srgbClr val="002776"/>
              </a:solidFill>
              <a:latin typeface="Arial" charset="0"/>
              <a:ea typeface="+mn-ea"/>
              <a:cs typeface="Arial" charset="0"/>
            </a:endParaRPr>
          </a:p>
          <a:p>
            <a:pPr marL="457200" indent="-457200" algn="l" rtl="0" fontAlgn="base">
              <a:spcBef>
                <a:spcPct val="0"/>
              </a:spcBef>
              <a:spcAft>
                <a:spcPct val="0"/>
              </a:spcAft>
              <a:buFont typeface="+mj-lt"/>
              <a:buAutoNum type="arabicPeriod" startAt="3"/>
            </a:pPr>
            <a:r>
              <a:rPr lang="en-US" sz="2000" kern="1200" dirty="0">
                <a:solidFill>
                  <a:srgbClr val="002776"/>
                </a:solidFill>
                <a:latin typeface="Arial" charset="0"/>
                <a:ea typeface="+mn-ea"/>
                <a:cs typeface="Arial" charset="0"/>
              </a:rPr>
              <a:t>Spread risk </a:t>
            </a:r>
          </a:p>
          <a:p>
            <a:pPr marL="542925" indent="-185738" algn="l" rtl="0" fontAlgn="base">
              <a:spcBef>
                <a:spcPct val="0"/>
              </a:spcBef>
              <a:spcAft>
                <a:spcPct val="0"/>
              </a:spcAft>
              <a:buFont typeface="Arial" pitchFamily="34" charset="0"/>
              <a:buChar char="•"/>
            </a:pPr>
            <a:r>
              <a:rPr lang="en-US" sz="1600" kern="1200" dirty="0">
                <a:solidFill>
                  <a:srgbClr val="002776"/>
                </a:solidFill>
                <a:latin typeface="Arial" charset="0"/>
                <a:ea typeface="+mn-ea"/>
                <a:cs typeface="Arial" charset="0"/>
              </a:rPr>
              <a:t>Propose to clarify the scope</a:t>
            </a:r>
          </a:p>
          <a:p>
            <a:pPr marL="542925" indent="-185738" algn="l" rtl="0" fontAlgn="base">
              <a:spcBef>
                <a:spcPct val="0"/>
              </a:spcBef>
              <a:spcAft>
                <a:spcPct val="0"/>
              </a:spcAft>
              <a:buFont typeface="Arial" pitchFamily="34" charset="0"/>
              <a:buChar char="•"/>
            </a:pPr>
            <a:endParaRPr lang="en-US" sz="800" kern="1200" dirty="0">
              <a:solidFill>
                <a:srgbClr val="002776"/>
              </a:solidFill>
              <a:latin typeface="Arial" charset="0"/>
              <a:ea typeface="+mn-ea"/>
              <a:cs typeface="Arial" charset="0"/>
            </a:endParaRPr>
          </a:p>
          <a:p>
            <a:pPr marL="457200" indent="-457200" algn="l" rtl="0" fontAlgn="base">
              <a:spcBef>
                <a:spcPct val="0"/>
              </a:spcBef>
              <a:spcAft>
                <a:spcPct val="0"/>
              </a:spcAft>
              <a:buFont typeface="+mj-lt"/>
              <a:buAutoNum type="arabicPeriod" startAt="4"/>
            </a:pPr>
            <a:r>
              <a:rPr lang="en-US" sz="2000" kern="1200" dirty="0">
                <a:solidFill>
                  <a:srgbClr val="002776"/>
                </a:solidFill>
                <a:latin typeface="Arial" charset="0"/>
                <a:ea typeface="+mn-ea"/>
                <a:cs typeface="Arial" charset="0"/>
              </a:rPr>
              <a:t>Liquidity risk is better captured in Pillars 2 a 3</a:t>
            </a:r>
          </a:p>
          <a:p>
            <a:pPr marL="342900" indent="-342900" algn="l" rtl="0" fontAlgn="base">
              <a:spcBef>
                <a:spcPct val="0"/>
              </a:spcBef>
              <a:spcAft>
                <a:spcPct val="0"/>
              </a:spcAft>
              <a:buFont typeface="+mj-lt"/>
              <a:buAutoNum type="arabicPeriod" startAt="4"/>
            </a:pPr>
            <a:endParaRPr lang="en-US" sz="8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startAt="4"/>
            </a:pPr>
            <a:r>
              <a:rPr lang="en-US" sz="2000" kern="1200" dirty="0">
                <a:solidFill>
                  <a:srgbClr val="002776"/>
                </a:solidFill>
                <a:latin typeface="Arial" charset="0"/>
                <a:ea typeface="+mn-ea"/>
                <a:cs typeface="Arial" charset="0"/>
              </a:rPr>
              <a:t>Concentration risk:</a:t>
            </a:r>
          </a:p>
          <a:p>
            <a:pPr marL="542925" indent="-185738" algn="l" rtl="0" fontAlgn="base">
              <a:spcBef>
                <a:spcPct val="0"/>
              </a:spcBef>
              <a:spcAft>
                <a:spcPct val="0"/>
              </a:spcAft>
              <a:buFont typeface="Arial" pitchFamily="34" charset="0"/>
              <a:buChar char="•"/>
            </a:pPr>
            <a:r>
              <a:rPr lang="en-GB" sz="1600" kern="1200" dirty="0">
                <a:solidFill>
                  <a:srgbClr val="002776"/>
                </a:solidFill>
                <a:latin typeface="Arial" charset="0"/>
                <a:ea typeface="+mn-ea"/>
                <a:cs typeface="Arial" charset="0"/>
              </a:rPr>
              <a:t>Similar parameters to those used in QIS 4 (Annex</a:t>
            </a:r>
            <a:r>
              <a:rPr lang="en-GB" sz="1600" kern="1200" dirty="0" smtClean="0">
                <a:solidFill>
                  <a:srgbClr val="002776"/>
                </a:solidFill>
                <a:latin typeface="Arial" charset="0"/>
                <a:ea typeface="+mn-ea"/>
                <a:cs typeface="Arial" charset="0"/>
              </a:rPr>
              <a:t>)</a:t>
            </a:r>
            <a:endParaRPr lang="cs-CZ" sz="1600" kern="1200" dirty="0" smtClean="0">
              <a:solidFill>
                <a:srgbClr val="002776"/>
              </a:solidFill>
              <a:latin typeface="Arial" charset="0"/>
              <a:ea typeface="+mn-ea"/>
              <a:cs typeface="Arial" charset="0"/>
            </a:endParaRPr>
          </a:p>
          <a:p>
            <a:pPr marL="542925" indent="-185738" algn="l" rtl="0" fontAlgn="base">
              <a:spcBef>
                <a:spcPct val="0"/>
              </a:spcBef>
              <a:spcAft>
                <a:spcPct val="0"/>
              </a:spcAft>
              <a:buFont typeface="Arial" pitchFamily="34" charset="0"/>
              <a:buChar char="•"/>
            </a:pPr>
            <a:r>
              <a:rPr lang="cs-CZ" sz="1600" dirty="0" smtClean="0">
                <a:solidFill>
                  <a:srgbClr val="002776"/>
                </a:solidFill>
              </a:rPr>
              <a:t>Look-</a:t>
            </a:r>
            <a:r>
              <a:rPr lang="cs-CZ" sz="1600" dirty="0" err="1" smtClean="0">
                <a:solidFill>
                  <a:srgbClr val="002776"/>
                </a:solidFill>
              </a:rPr>
              <a:t>through</a:t>
            </a:r>
            <a:r>
              <a:rPr lang="cs-CZ" sz="1600" dirty="0" smtClean="0">
                <a:solidFill>
                  <a:srgbClr val="002776"/>
                </a:solidFill>
              </a:rPr>
              <a:t> </a:t>
            </a:r>
            <a:r>
              <a:rPr lang="cs-CZ" sz="1600" dirty="0" err="1" smtClean="0">
                <a:solidFill>
                  <a:srgbClr val="002776"/>
                </a:solidFill>
              </a:rPr>
              <a:t>approach</a:t>
            </a:r>
            <a:endParaRPr lang="en-GB" sz="1600" kern="1200" dirty="0">
              <a:solidFill>
                <a:srgbClr val="002776"/>
              </a:solidFill>
              <a:latin typeface="Arial" charset="0"/>
              <a:ea typeface="+mn-ea"/>
              <a:cs typeface="Arial" charset="0"/>
            </a:endParaRPr>
          </a:p>
        </p:txBody>
      </p:sp>
      <p:grpSp>
        <p:nvGrpSpPr>
          <p:cNvPr id="3" name="Group 122"/>
          <p:cNvGrpSpPr/>
          <p:nvPr/>
        </p:nvGrpSpPr>
        <p:grpSpPr>
          <a:xfrm>
            <a:off x="8316142" y="172218"/>
            <a:ext cx="1374182" cy="785818"/>
            <a:chOff x="1076660" y="1315226"/>
            <a:chExt cx="7701976" cy="5262149"/>
          </a:xfrm>
        </p:grpSpPr>
        <p:grpSp>
          <p:nvGrpSpPr>
            <p:cNvPr id="5" name="Group 76"/>
            <p:cNvGrpSpPr/>
            <p:nvPr/>
          </p:nvGrpSpPr>
          <p:grpSpPr>
            <a:xfrm>
              <a:off x="1076660" y="1315226"/>
              <a:ext cx="7701976" cy="5262149"/>
              <a:chOff x="1059727" y="1315226"/>
              <a:chExt cx="7701976" cy="5262149"/>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6" name="Group 42"/>
              <p:cNvGrpSpPr/>
              <p:nvPr/>
            </p:nvGrpSpPr>
            <p:grpSpPr>
              <a:xfrm>
                <a:off x="1059727" y="1315226"/>
                <a:ext cx="7701976" cy="5262149"/>
                <a:chOff x="1042794" y="1315226"/>
                <a:chExt cx="7701976" cy="5262149"/>
              </a:xfrm>
            </p:grpSpPr>
            <p:grpSp>
              <p:nvGrpSpPr>
                <p:cNvPr id="7" name="Group 39"/>
                <p:cNvGrpSpPr/>
                <p:nvPr/>
              </p:nvGrpSpPr>
              <p:grpSpPr>
                <a:xfrm>
                  <a:off x="1327970" y="1315226"/>
                  <a:ext cx="7416800" cy="5262149"/>
                  <a:chOff x="971550" y="1449388"/>
                  <a:chExt cx="7416800" cy="5262149"/>
                </a:xfrm>
              </p:grpSpPr>
              <p:sp>
                <p:nvSpPr>
                  <p:cNvPr id="58" name="Text Box 6"/>
                  <p:cNvSpPr txBox="1">
                    <a:spLocks noChangeArrowheads="1"/>
                  </p:cNvSpPr>
                  <p:nvPr/>
                </p:nvSpPr>
                <p:spPr bwMode="auto">
                  <a:xfrm>
                    <a:off x="4076699" y="1449388"/>
                    <a:ext cx="990599" cy="448854"/>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448854"/>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3"/>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sp>
              <p:nvSpPr>
                <p:cNvPr id="57" name="Oval 56"/>
                <p:cNvSpPr/>
                <p:nvPr/>
              </p:nvSpPr>
              <p:spPr>
                <a:xfrm>
                  <a:off x="1042794" y="2391760"/>
                  <a:ext cx="1556872" cy="4143165"/>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grpSp>
        <p:sp>
          <p:nvSpPr>
            <p:cNvPr id="49" name="Text Box 25"/>
            <p:cNvSpPr txBox="1">
              <a:spLocks noChangeArrowheads="1"/>
            </p:cNvSpPr>
            <p:nvPr/>
          </p:nvSpPr>
          <p:spPr bwMode="auto">
            <a:xfrm>
              <a:off x="5832746" y="3101174"/>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0" name="Text Box 25"/>
            <p:cNvSpPr txBox="1">
              <a:spLocks noChangeArrowheads="1"/>
            </p:cNvSpPr>
            <p:nvPr/>
          </p:nvSpPr>
          <p:spPr bwMode="auto">
            <a:xfrm>
              <a:off x="5821644" y="360123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1" name="Text Box 25"/>
            <p:cNvSpPr txBox="1">
              <a:spLocks noChangeArrowheads="1"/>
            </p:cNvSpPr>
            <p:nvPr/>
          </p:nvSpPr>
          <p:spPr bwMode="auto">
            <a:xfrm>
              <a:off x="7332944" y="310117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7332944" y="3601239"/>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410131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Counterparty default risk module </a:t>
            </a:r>
            <a:br>
              <a:rPr lang="en-US" sz="6000" dirty="0" smtClean="0">
                <a:solidFill>
                  <a:srgbClr val="FFFFFF"/>
                </a:solidFill>
                <a:latin typeface="Arial"/>
              </a:rPr>
            </a:br>
            <a:r>
              <a:rPr lang="en-US" sz="4000" dirty="0" smtClean="0">
                <a:solidFill>
                  <a:srgbClr val="FFFFFF"/>
                </a:solidFill>
                <a:latin typeface="Arial"/>
              </a:rPr>
              <a:t>(CP 51)</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13</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Counterparty Default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14</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15086"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Consultation paper 51</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indent="-342900">
              <a:buFont typeface="+mj-lt"/>
              <a:buAutoNum type="arabicPeriod"/>
            </a:pPr>
            <a:r>
              <a:rPr lang="en-US" dirty="0" smtClean="0"/>
              <a:t>CEIOPS proposed a new structure in CP 28</a:t>
            </a:r>
            <a:endParaRPr lang="cs-CZ" sz="2000" kern="1200" dirty="0" smtClean="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kern="1200" dirty="0" smtClean="0">
                <a:solidFill>
                  <a:srgbClr val="002776"/>
                </a:solidFill>
                <a:latin typeface="Arial" charset="0"/>
                <a:ea typeface="+mn-ea"/>
                <a:cs typeface="Arial" charset="0"/>
              </a:rPr>
              <a:t>As </a:t>
            </a:r>
            <a:r>
              <a:rPr lang="en-US" sz="2000" kern="1200" dirty="0">
                <a:solidFill>
                  <a:srgbClr val="002776"/>
                </a:solidFill>
                <a:latin typeface="Arial" charset="0"/>
                <a:ea typeface="+mn-ea"/>
                <a:cs typeface="Arial" charset="0"/>
              </a:rPr>
              <a:t>with QIS4 and similarly to Basel II in banking, counterparty credit risk is </a:t>
            </a:r>
            <a:r>
              <a:rPr lang="en-US" sz="2000" b="1" kern="1200" dirty="0">
                <a:solidFill>
                  <a:srgbClr val="002776"/>
                </a:solidFill>
                <a:latin typeface="Arial" charset="0"/>
                <a:ea typeface="+mn-ea"/>
                <a:cs typeface="Arial" charset="0"/>
              </a:rPr>
              <a:t>assessed using</a:t>
            </a:r>
            <a:endParaRPr lang="en-GB" sz="20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Exposure</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Probabilities of default</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Assessment of the loss given default</a:t>
            </a:r>
          </a:p>
          <a:p>
            <a:pPr marL="456980" lvl="1" indent="-342900" algn="l" rtl="0" fontAlgn="base">
              <a:spcBef>
                <a:spcPct val="0"/>
              </a:spcBef>
              <a:spcAft>
                <a:spcPct val="0"/>
              </a:spcAft>
              <a:buFont typeface="Arial" pitchFamily="34" charset="0"/>
              <a:buChar char="•"/>
            </a:pPr>
            <a:endParaRPr lang="en-GB" sz="2000" i="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Probabilities of default remain driven by rating agency grades, not because these are perfect but in the absence of a viable alternative</a:t>
            </a:r>
          </a:p>
          <a:p>
            <a:pPr marL="342900" indent="-342900" algn="l" rtl="0" fontAlgn="base">
              <a:spcBef>
                <a:spcPct val="0"/>
              </a:spcBef>
              <a:spcAft>
                <a:spcPct val="0"/>
              </a:spcAft>
              <a:buFont typeface="+mj-lt"/>
              <a:buAutoNum type="arabicPeriod"/>
            </a:pPr>
            <a:endParaRPr lang="en-GB" sz="20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u="sng" kern="1200" dirty="0">
                <a:solidFill>
                  <a:srgbClr val="002776"/>
                </a:solidFill>
                <a:latin typeface="Arial" charset="0"/>
                <a:ea typeface="+mn-ea"/>
                <a:cs typeface="Arial" charset="0"/>
              </a:rPr>
              <a:t>Theory</a:t>
            </a:r>
            <a:r>
              <a:rPr lang="en-US" sz="2000" kern="1200" dirty="0">
                <a:solidFill>
                  <a:srgbClr val="002776"/>
                </a:solidFill>
                <a:latin typeface="Arial" charset="0"/>
                <a:ea typeface="+mn-ea"/>
                <a:cs typeface="Arial" charset="0"/>
              </a:rPr>
              <a:t>: Calculation requires an </a:t>
            </a:r>
            <a:r>
              <a:rPr lang="en-US" sz="2000" b="1" kern="1200" dirty="0">
                <a:solidFill>
                  <a:srgbClr val="002776"/>
                </a:solidFill>
                <a:latin typeface="Arial" charset="0"/>
                <a:ea typeface="+mn-ea"/>
                <a:cs typeface="Arial" charset="0"/>
              </a:rPr>
              <a:t>assessment of every pair of risks </a:t>
            </a:r>
            <a:r>
              <a:rPr lang="en-US" sz="2000" kern="1200" dirty="0">
                <a:solidFill>
                  <a:srgbClr val="002776"/>
                </a:solidFill>
                <a:latin typeface="Arial" charset="0"/>
                <a:ea typeface="+mn-ea"/>
                <a:cs typeface="Arial" charset="0"/>
              </a:rPr>
              <a:t>and the </a:t>
            </a:r>
            <a:r>
              <a:rPr lang="en-US" sz="2000" b="1" kern="1200" dirty="0">
                <a:solidFill>
                  <a:srgbClr val="002776"/>
                </a:solidFill>
                <a:latin typeface="Arial" charset="0"/>
                <a:ea typeface="+mn-ea"/>
                <a:cs typeface="Arial" charset="0"/>
              </a:rPr>
              <a:t>correlation between them</a:t>
            </a:r>
            <a:endParaRPr lang="en-GB" sz="20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Additional information/comments</a:t>
            </a:r>
          </a:p>
          <a:p>
            <a:pPr marL="174542" algn="l" rtl="0" fontAlgn="base">
              <a:spcBef>
                <a:spcPct val="0"/>
              </a:spcBef>
              <a:spcAft>
                <a:spcPct val="0"/>
              </a:spcAft>
            </a:pPr>
            <a:endParaRPr lang="en-US" sz="800" b="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lphaUcPeriod"/>
            </a:pPr>
            <a:r>
              <a:rPr lang="en-GB" sz="2000" kern="1200" dirty="0">
                <a:solidFill>
                  <a:srgbClr val="002776"/>
                </a:solidFill>
                <a:latin typeface="Arial" charset="0"/>
                <a:ea typeface="+mn-ea"/>
                <a:cs typeface="Arial" charset="0"/>
              </a:rPr>
              <a:t>Calculation</a:t>
            </a:r>
          </a:p>
          <a:p>
            <a:pPr marL="456980" lvl="1" indent="-342900" algn="l" rtl="0" fontAlgn="base">
              <a:spcBef>
                <a:spcPct val="0"/>
              </a:spcBef>
              <a:spcAft>
                <a:spcPct val="0"/>
              </a:spcAft>
              <a:buFont typeface="Arial" pitchFamily="34" charset="0"/>
              <a:buChar char="•"/>
            </a:pPr>
            <a:r>
              <a:rPr lang="en-GB" sz="1600" kern="1200" dirty="0">
                <a:solidFill>
                  <a:srgbClr val="002776"/>
                </a:solidFill>
                <a:latin typeface="Arial"/>
                <a:ea typeface="+mn-ea"/>
                <a:cs typeface="Arial" charset="0"/>
              </a:rPr>
              <a:t>Requires an </a:t>
            </a:r>
            <a:r>
              <a:rPr lang="en-US" sz="1600" kern="1200" dirty="0">
                <a:solidFill>
                  <a:srgbClr val="002776"/>
                </a:solidFill>
                <a:latin typeface="Arial"/>
                <a:ea typeface="+mn-ea"/>
                <a:cs typeface="Arial" charset="0"/>
              </a:rPr>
              <a:t>assessment of the loss given default</a:t>
            </a:r>
            <a:endParaRPr lang="en-GB" sz="16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GB" sz="1600" kern="1200" dirty="0">
                <a:solidFill>
                  <a:srgbClr val="002776"/>
                </a:solidFill>
                <a:latin typeface="Arial"/>
                <a:ea typeface="+mn-ea"/>
                <a:cs typeface="Arial" charset="0"/>
              </a:rPr>
              <a:t>Paper is introducing some possible simplifications</a:t>
            </a:r>
          </a:p>
          <a:p>
            <a:pPr marL="456980" lvl="1" indent="-342900" algn="l" rtl="0" fontAlgn="base">
              <a:spcBef>
                <a:spcPct val="0"/>
              </a:spcBef>
              <a:spcAft>
                <a:spcPct val="0"/>
              </a:spcAft>
              <a:buFont typeface="Arial" pitchFamily="34" charset="0"/>
              <a:buChar char="•"/>
            </a:pPr>
            <a:r>
              <a:rPr lang="en-US" sz="1600" kern="1200" dirty="0">
                <a:solidFill>
                  <a:srgbClr val="002776"/>
                </a:solidFill>
                <a:latin typeface="Arial"/>
                <a:ea typeface="+mn-ea"/>
                <a:cs typeface="Arial" charset="0"/>
              </a:rPr>
              <a:t>Still requirement of the quantification of  the SCR with and without considering the effect of  the </a:t>
            </a:r>
            <a:r>
              <a:rPr lang="en-GB" sz="1600" kern="1200" dirty="0">
                <a:solidFill>
                  <a:srgbClr val="002776"/>
                </a:solidFill>
                <a:latin typeface="Arial"/>
                <a:ea typeface="+mn-ea"/>
                <a:cs typeface="Arial" charset="0"/>
              </a:rPr>
              <a:t>reinsurance arrangements, SPV or derivatives</a:t>
            </a:r>
          </a:p>
          <a:p>
            <a:pPr marL="456980" lvl="1" indent="-342900" algn="l" rtl="0" fontAlgn="base">
              <a:spcBef>
                <a:spcPct val="0"/>
              </a:spcBef>
              <a:spcAft>
                <a:spcPct val="0"/>
              </a:spcAft>
              <a:buFont typeface="Arial" pitchFamily="34" charset="0"/>
              <a:buChar char="•"/>
            </a:pPr>
            <a:r>
              <a:rPr lang="en-US" sz="1600" kern="1200" dirty="0">
                <a:solidFill>
                  <a:srgbClr val="002776"/>
                </a:solidFill>
                <a:latin typeface="Arial"/>
                <a:ea typeface="+mn-ea"/>
                <a:cs typeface="Arial" charset="0"/>
              </a:rPr>
              <a:t>Permission for grouping of counterparties</a:t>
            </a:r>
          </a:p>
          <a:p>
            <a:pPr marL="456980" lvl="1" indent="-342900" algn="l" rtl="0" fontAlgn="base">
              <a:spcBef>
                <a:spcPct val="0"/>
              </a:spcBef>
              <a:spcAft>
                <a:spcPct val="0"/>
              </a:spcAft>
              <a:buFont typeface="Arial" pitchFamily="34" charset="0"/>
              <a:buChar char="•"/>
            </a:pPr>
            <a:endParaRPr lang="en-GB" sz="800" i="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lphaUcPeriod" startAt="2"/>
            </a:pPr>
            <a:r>
              <a:rPr lang="en-GB" sz="2000" kern="1200" dirty="0">
                <a:solidFill>
                  <a:srgbClr val="002776"/>
                </a:solidFill>
                <a:latin typeface="Arial" charset="0"/>
                <a:ea typeface="+mn-ea"/>
                <a:cs typeface="Arial" charset="0"/>
              </a:rPr>
              <a:t>Warning: </a:t>
            </a:r>
            <a:r>
              <a:rPr lang="en-GB" sz="2000" kern="1200" dirty="0">
                <a:solidFill>
                  <a:srgbClr val="002776"/>
                </a:solidFill>
                <a:latin typeface="Arial"/>
                <a:ea typeface="+mn-ea"/>
                <a:cs typeface="Arial" charset="0"/>
              </a:rPr>
              <a:t>Calibration of this module </a:t>
            </a:r>
            <a:r>
              <a:rPr lang="en-US" sz="2000" kern="1200" dirty="0">
                <a:solidFill>
                  <a:srgbClr val="002776"/>
                </a:solidFill>
                <a:latin typeface="Arial"/>
                <a:ea typeface="+mn-ea"/>
                <a:cs typeface="Arial" charset="0"/>
              </a:rPr>
              <a:t>could change significantly as QIS4 potentially underestimated the importance of this risk</a:t>
            </a:r>
          </a:p>
          <a:p>
            <a:pPr marL="456980" lvl="1" indent="-342900" algn="l" rtl="0" fontAlgn="base">
              <a:spcBef>
                <a:spcPct val="0"/>
              </a:spcBef>
              <a:spcAft>
                <a:spcPct val="0"/>
              </a:spcAft>
              <a:buFont typeface="Arial" pitchFamily="34" charset="0"/>
              <a:buChar char="•"/>
            </a:pPr>
            <a:endParaRPr lang="en-GB" sz="800" i="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lphaUcPeriod" startAt="3"/>
            </a:pPr>
            <a:r>
              <a:rPr lang="en-GB" sz="2000" kern="1200" dirty="0">
                <a:solidFill>
                  <a:srgbClr val="002776"/>
                </a:solidFill>
                <a:latin typeface="Arial" charset="0"/>
                <a:ea typeface="+mn-ea"/>
                <a:cs typeface="Arial" charset="0"/>
              </a:rPr>
              <a:t>Recommendation: </a:t>
            </a:r>
            <a:r>
              <a:rPr lang="cs-CZ" sz="2000" kern="1200" dirty="0">
                <a:solidFill>
                  <a:srgbClr val="002776"/>
                </a:solidFill>
                <a:latin typeface="Arial"/>
                <a:ea typeface="+mn-ea"/>
                <a:cs typeface="Arial" charset="0"/>
              </a:rPr>
              <a:t>To r</a:t>
            </a:r>
            <a:r>
              <a:rPr lang="en-US" sz="2000" kern="1200" dirty="0">
                <a:solidFill>
                  <a:srgbClr val="002776"/>
                </a:solidFill>
                <a:latin typeface="Arial"/>
                <a:ea typeface="+mn-ea"/>
                <a:cs typeface="Arial" charset="0"/>
              </a:rPr>
              <a:t>educe the recovery rate from</a:t>
            </a:r>
            <a:r>
              <a:rPr lang="cs-CZ" sz="2000" kern="1200" dirty="0">
                <a:solidFill>
                  <a:srgbClr val="002776"/>
                </a:solidFill>
                <a:latin typeface="Arial"/>
                <a:ea typeface="+mn-ea"/>
                <a:cs typeface="Arial" charset="0"/>
              </a:rPr>
              <a:t> </a:t>
            </a:r>
            <a:r>
              <a:rPr lang="en-US" sz="2000" kern="1200" dirty="0">
                <a:solidFill>
                  <a:srgbClr val="002776"/>
                </a:solidFill>
                <a:latin typeface="Arial"/>
                <a:ea typeface="+mn-ea"/>
                <a:cs typeface="Arial" charset="0"/>
              </a:rPr>
              <a:t>50% to 40% for reinsurance arrangements and 10% for</a:t>
            </a:r>
            <a:r>
              <a:rPr lang="cs-CZ" sz="2000" kern="1200" dirty="0">
                <a:solidFill>
                  <a:srgbClr val="002776"/>
                </a:solidFill>
                <a:latin typeface="Arial"/>
                <a:ea typeface="+mn-ea"/>
                <a:cs typeface="Arial" charset="0"/>
              </a:rPr>
              <a:t> </a:t>
            </a:r>
            <a:r>
              <a:rPr lang="en-GB" sz="2000" kern="1200" dirty="0">
                <a:solidFill>
                  <a:srgbClr val="002776"/>
                </a:solidFill>
                <a:latin typeface="Arial"/>
                <a:ea typeface="+mn-ea"/>
                <a:cs typeface="Arial" charset="0"/>
              </a:rPr>
              <a:t>financial derivatives</a:t>
            </a: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9" name="Oval 48"/>
            <p:cNvSpPr/>
            <p:nvPr/>
          </p:nvSpPr>
          <p:spPr>
            <a:xfrm>
              <a:off x="6815944" y="1815292"/>
              <a:ext cx="435971"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Counterparty Default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15</a:t>
            </a:fld>
            <a:endParaRPr lang="en-US" sz="10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CEA</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a:pPr>
            <a:r>
              <a:rPr lang="de-DE" sz="2000" kern="1200" dirty="0">
                <a:solidFill>
                  <a:srgbClr val="002776"/>
                </a:solidFill>
                <a:latin typeface="Arial" charset="0"/>
                <a:ea typeface="+mn-ea"/>
                <a:cs typeface="Arial" charset="0"/>
              </a:rPr>
              <a:t>CEA welcomes the simplification proposals (</a:t>
            </a:r>
            <a:r>
              <a:rPr lang="de-DE" sz="2000" kern="1200" dirty="0">
                <a:solidFill>
                  <a:srgbClr val="002776"/>
                </a:solidFill>
                <a:latin typeface="Arial"/>
                <a:ea typeface="+mn-ea"/>
                <a:cs typeface="Arial" charset="0"/>
              </a:rPr>
              <a:t>welcomes the use of examples within the paper to assist clarity)</a:t>
            </a:r>
          </a:p>
          <a:p>
            <a:pPr marL="456980" lvl="1" indent="-342900" algn="l" rtl="0" fontAlgn="base">
              <a:spcBef>
                <a:spcPct val="0"/>
              </a:spcBef>
              <a:spcAft>
                <a:spcPct val="0"/>
              </a:spcAft>
              <a:buFont typeface="Arial" pitchFamily="34" charset="0"/>
              <a:buChar char="•"/>
            </a:pPr>
            <a:endParaRPr lang="en-US" sz="2000" i="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Too much prudency was used in deriving the calibration of this module and is keen to understand the rationale behind the parameters </a:t>
            </a:r>
          </a:p>
          <a:p>
            <a:pPr marL="342900" lvl="1" indent="-342900" algn="l" rtl="0" fontAlgn="base">
              <a:spcBef>
                <a:spcPct val="0"/>
              </a:spcBef>
              <a:spcAft>
                <a:spcPct val="0"/>
              </a:spcAft>
              <a:buFont typeface="+mj-lt"/>
              <a:buAutoNum type="arabicPeriod" startAt="2"/>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startAt="2"/>
            </a:pPr>
            <a:r>
              <a:rPr lang="en-US" sz="2000" kern="1200" dirty="0">
                <a:solidFill>
                  <a:srgbClr val="002776"/>
                </a:solidFill>
                <a:latin typeface="Arial" charset="0"/>
                <a:ea typeface="+mn-ea"/>
                <a:cs typeface="Arial" charset="0"/>
              </a:rPr>
              <a:t>Policyholder debtors should be exempted from the counterparty default risk module, given that claims are backed by a policy contract</a:t>
            </a:r>
            <a:endParaRPr lang="en-GB" sz="2000" kern="1200" dirty="0">
              <a:solidFill>
                <a:srgbClr val="002776"/>
              </a:solidFill>
              <a:latin typeface="Arial" charset="0"/>
              <a:ea typeface="+mn-ea"/>
              <a:cs typeface="Arial" charset="0"/>
            </a:endParaRP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9" name="Oval 48"/>
            <p:cNvSpPr/>
            <p:nvPr/>
          </p:nvSpPr>
          <p:spPr>
            <a:xfrm>
              <a:off x="6815944" y="1815292"/>
              <a:ext cx="435971"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sp>
        <p:nvSpPr>
          <p:cNvPr id="47"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Consultation paper 51</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As with QIS4 and similarly to Basel II in banking, counterparty credit risk is </a:t>
            </a:r>
            <a:r>
              <a:rPr lang="en-US" sz="2000" b="1" kern="1200" dirty="0">
                <a:solidFill>
                  <a:srgbClr val="002776"/>
                </a:solidFill>
                <a:latin typeface="Arial" charset="0"/>
                <a:ea typeface="+mn-ea"/>
                <a:cs typeface="Arial" charset="0"/>
              </a:rPr>
              <a:t>assessed using</a:t>
            </a:r>
            <a:endParaRPr lang="en-GB" sz="20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Exposure</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Probabilities of default</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Assessment of the loss given default.</a:t>
            </a:r>
          </a:p>
          <a:p>
            <a:pPr marL="456980" lvl="1" indent="-342900" algn="l" rtl="0" fontAlgn="base">
              <a:spcBef>
                <a:spcPct val="0"/>
              </a:spcBef>
              <a:spcAft>
                <a:spcPct val="0"/>
              </a:spcAft>
              <a:buFont typeface="Arial" pitchFamily="34" charset="0"/>
              <a:buChar char="•"/>
            </a:pPr>
            <a:endParaRPr lang="en-GB" sz="2000" i="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Probabilities of default remain driven by rating agency grades, not because these are perfect but in the absence of a viable alternative</a:t>
            </a:r>
          </a:p>
          <a:p>
            <a:pPr marL="342900" indent="-342900" algn="l" rtl="0" fontAlgn="base">
              <a:spcBef>
                <a:spcPct val="0"/>
              </a:spcBef>
              <a:spcAft>
                <a:spcPct val="0"/>
              </a:spcAft>
              <a:buFont typeface="+mj-lt"/>
              <a:buAutoNum type="arabicPeriod"/>
            </a:pPr>
            <a:endParaRPr lang="en-GB" sz="20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u="sng" kern="1200" dirty="0">
                <a:solidFill>
                  <a:srgbClr val="002776"/>
                </a:solidFill>
                <a:latin typeface="Arial" charset="0"/>
                <a:ea typeface="+mn-ea"/>
                <a:cs typeface="Arial" charset="0"/>
              </a:rPr>
              <a:t>Theory</a:t>
            </a:r>
            <a:r>
              <a:rPr lang="en-US" sz="2000" kern="1200" dirty="0">
                <a:solidFill>
                  <a:srgbClr val="002776"/>
                </a:solidFill>
                <a:latin typeface="Arial" charset="0"/>
                <a:ea typeface="+mn-ea"/>
                <a:cs typeface="Arial" charset="0"/>
              </a:rPr>
              <a:t>: Calculation requires an </a:t>
            </a:r>
            <a:r>
              <a:rPr lang="en-US" sz="2000" b="1" kern="1200" dirty="0">
                <a:solidFill>
                  <a:srgbClr val="002776"/>
                </a:solidFill>
                <a:latin typeface="Arial" charset="0"/>
                <a:ea typeface="+mn-ea"/>
                <a:cs typeface="Arial" charset="0"/>
              </a:rPr>
              <a:t>assessment of every pair of risks </a:t>
            </a:r>
            <a:r>
              <a:rPr lang="en-US" sz="2000" kern="1200" dirty="0">
                <a:solidFill>
                  <a:srgbClr val="002776"/>
                </a:solidFill>
                <a:latin typeface="Arial" charset="0"/>
                <a:ea typeface="+mn-ea"/>
                <a:cs typeface="Arial" charset="0"/>
              </a:rPr>
              <a:t>and the </a:t>
            </a:r>
            <a:r>
              <a:rPr lang="en-US" sz="2000" b="1" kern="1200" dirty="0">
                <a:solidFill>
                  <a:srgbClr val="002776"/>
                </a:solidFill>
                <a:latin typeface="Arial" charset="0"/>
                <a:ea typeface="+mn-ea"/>
                <a:cs typeface="Arial" charset="0"/>
              </a:rPr>
              <a:t>correlation between them</a:t>
            </a:r>
            <a:endParaRPr lang="en-GB" sz="2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Counterparty Default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16</a:t>
            </a:fld>
            <a:endParaRPr lang="en-US" sz="10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CRO Forum</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Calibration assumption should be evidenced</a:t>
            </a: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Treatment of unrated entities (major part of the type 2 exposure) needs further consideration</a:t>
            </a: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Threshold to distinguish type 1 and type 2 exposures</a:t>
            </a: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More work needed with respect to simplifications for Derivatives and Life insurance</a:t>
            </a: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9" name="Oval 48"/>
            <p:cNvSpPr/>
            <p:nvPr/>
          </p:nvSpPr>
          <p:spPr>
            <a:xfrm>
              <a:off x="6815944" y="1815292"/>
              <a:ext cx="435971"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sp>
        <p:nvSpPr>
          <p:cNvPr id="47"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Consultation paper 51</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As with QIS4 and similarly to Basel II in banking, counterparty credit risk is </a:t>
            </a:r>
            <a:r>
              <a:rPr lang="en-US" sz="2000" b="1" kern="1200" dirty="0">
                <a:solidFill>
                  <a:srgbClr val="002776"/>
                </a:solidFill>
                <a:latin typeface="Arial" charset="0"/>
                <a:ea typeface="+mn-ea"/>
                <a:cs typeface="Arial" charset="0"/>
              </a:rPr>
              <a:t>assessed using</a:t>
            </a:r>
            <a:endParaRPr lang="en-GB" sz="20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Exposure</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Probabilities of default</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Assessment of the loss given default.</a:t>
            </a:r>
          </a:p>
          <a:p>
            <a:pPr marL="456980" lvl="1" indent="-342900" algn="l" rtl="0" fontAlgn="base">
              <a:spcBef>
                <a:spcPct val="0"/>
              </a:spcBef>
              <a:spcAft>
                <a:spcPct val="0"/>
              </a:spcAft>
              <a:buFont typeface="Arial" pitchFamily="34" charset="0"/>
              <a:buChar char="•"/>
            </a:pPr>
            <a:endParaRPr lang="en-GB" sz="2000" i="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Probabilities of default remain driven by rating agency grades, not because these are perfect but in the absence of a viable alternative</a:t>
            </a:r>
          </a:p>
          <a:p>
            <a:pPr marL="342900" indent="-342900" algn="l" rtl="0" fontAlgn="base">
              <a:spcBef>
                <a:spcPct val="0"/>
              </a:spcBef>
              <a:spcAft>
                <a:spcPct val="0"/>
              </a:spcAft>
              <a:buFont typeface="+mj-lt"/>
              <a:buAutoNum type="arabicPeriod"/>
            </a:pPr>
            <a:endParaRPr lang="en-GB" sz="20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u="sng" kern="1200" dirty="0">
                <a:solidFill>
                  <a:srgbClr val="002776"/>
                </a:solidFill>
                <a:latin typeface="Arial" charset="0"/>
                <a:ea typeface="+mn-ea"/>
                <a:cs typeface="Arial" charset="0"/>
              </a:rPr>
              <a:t>Theory</a:t>
            </a:r>
            <a:r>
              <a:rPr lang="en-US" sz="2000" kern="1200" dirty="0">
                <a:solidFill>
                  <a:srgbClr val="002776"/>
                </a:solidFill>
                <a:latin typeface="Arial" charset="0"/>
                <a:ea typeface="+mn-ea"/>
                <a:cs typeface="Arial" charset="0"/>
              </a:rPr>
              <a:t>: Calculation requires an </a:t>
            </a:r>
            <a:r>
              <a:rPr lang="en-US" sz="2000" b="1" kern="1200" dirty="0">
                <a:solidFill>
                  <a:srgbClr val="002776"/>
                </a:solidFill>
                <a:latin typeface="Arial" charset="0"/>
                <a:ea typeface="+mn-ea"/>
                <a:cs typeface="Arial" charset="0"/>
              </a:rPr>
              <a:t>assessment of every pair of risks </a:t>
            </a:r>
            <a:r>
              <a:rPr lang="en-US" sz="2000" kern="1200" dirty="0">
                <a:solidFill>
                  <a:srgbClr val="002776"/>
                </a:solidFill>
                <a:latin typeface="Arial" charset="0"/>
                <a:ea typeface="+mn-ea"/>
                <a:cs typeface="Arial" charset="0"/>
              </a:rPr>
              <a:t>and the </a:t>
            </a:r>
            <a:r>
              <a:rPr lang="en-US" sz="2000" b="1" kern="1200" dirty="0">
                <a:solidFill>
                  <a:srgbClr val="002776"/>
                </a:solidFill>
                <a:latin typeface="Arial" charset="0"/>
                <a:ea typeface="+mn-ea"/>
                <a:cs typeface="Arial" charset="0"/>
              </a:rPr>
              <a:t>correlation between them</a:t>
            </a:r>
            <a:endParaRPr lang="en-GB" sz="2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Counterparty Default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17</a:t>
            </a:fld>
            <a:endParaRPr lang="en-US" sz="10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Groupe Consultatif</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Broker/ intermediary default on receivables due over 3 months at 100% appears very conservative</a:t>
            </a: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Calculations are very complex</a:t>
            </a:r>
            <a:endParaRPr lang="en-GB"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Default charge of 23% for type 2 exposures seems high</a:t>
            </a:r>
            <a:endParaRPr lang="en-GB"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It complements the Consultation Paper 28 and should be read with it</a:t>
            </a:r>
            <a:endParaRPr lang="en-GB"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GC supports the CEIOPS’s simplifications</a:t>
            </a:r>
            <a:endParaRPr lang="en-GB" sz="2000" kern="1200" dirty="0">
              <a:solidFill>
                <a:srgbClr val="002776"/>
              </a:solidFill>
              <a:latin typeface="Arial" charset="0"/>
              <a:ea typeface="+mn-ea"/>
              <a:cs typeface="Arial" charset="0"/>
            </a:endParaRP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9" name="Oval 48"/>
            <p:cNvSpPr/>
            <p:nvPr/>
          </p:nvSpPr>
          <p:spPr>
            <a:xfrm>
              <a:off x="6815944" y="1815292"/>
              <a:ext cx="435971"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sp>
        <p:nvSpPr>
          <p:cNvPr id="47"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Consultation paper 51</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As with QIS4 and similarly to Basel II in banking, counterparty credit risk is </a:t>
            </a:r>
            <a:r>
              <a:rPr lang="en-US" sz="2000" b="1" kern="1200" dirty="0">
                <a:solidFill>
                  <a:srgbClr val="002776"/>
                </a:solidFill>
                <a:latin typeface="Arial" charset="0"/>
                <a:ea typeface="+mn-ea"/>
                <a:cs typeface="Arial" charset="0"/>
              </a:rPr>
              <a:t>assessed using</a:t>
            </a:r>
            <a:endParaRPr lang="en-GB" sz="20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Exposure</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Probabilities of default</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Assessment of the loss given default.</a:t>
            </a:r>
          </a:p>
          <a:p>
            <a:pPr marL="456980" lvl="1" indent="-342900" algn="l" rtl="0" fontAlgn="base">
              <a:spcBef>
                <a:spcPct val="0"/>
              </a:spcBef>
              <a:spcAft>
                <a:spcPct val="0"/>
              </a:spcAft>
              <a:buFont typeface="Arial" pitchFamily="34" charset="0"/>
              <a:buChar char="•"/>
            </a:pPr>
            <a:endParaRPr lang="en-GB" sz="2000" i="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Probabilities of default remain driven by rating agency grades, not because these are perfect but in the absence of a viable alternative</a:t>
            </a:r>
          </a:p>
          <a:p>
            <a:pPr marL="342900" indent="-342900" algn="l" rtl="0" fontAlgn="base">
              <a:spcBef>
                <a:spcPct val="0"/>
              </a:spcBef>
              <a:spcAft>
                <a:spcPct val="0"/>
              </a:spcAft>
              <a:buFont typeface="+mj-lt"/>
              <a:buAutoNum type="arabicPeriod"/>
            </a:pPr>
            <a:endParaRPr lang="en-GB" sz="20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u="sng" kern="1200" dirty="0">
                <a:solidFill>
                  <a:srgbClr val="002776"/>
                </a:solidFill>
                <a:latin typeface="Arial" charset="0"/>
                <a:ea typeface="+mn-ea"/>
                <a:cs typeface="Arial" charset="0"/>
              </a:rPr>
              <a:t>Theory</a:t>
            </a:r>
            <a:r>
              <a:rPr lang="en-US" sz="2000" kern="1200" dirty="0">
                <a:solidFill>
                  <a:srgbClr val="002776"/>
                </a:solidFill>
                <a:latin typeface="Arial" charset="0"/>
                <a:ea typeface="+mn-ea"/>
                <a:cs typeface="Arial" charset="0"/>
              </a:rPr>
              <a:t>: Calculation requires an </a:t>
            </a:r>
            <a:r>
              <a:rPr lang="en-US" sz="2000" b="1" kern="1200" dirty="0">
                <a:solidFill>
                  <a:srgbClr val="002776"/>
                </a:solidFill>
                <a:latin typeface="Arial" charset="0"/>
                <a:ea typeface="+mn-ea"/>
                <a:cs typeface="Arial" charset="0"/>
              </a:rPr>
              <a:t>assessment of every pair of risks </a:t>
            </a:r>
            <a:r>
              <a:rPr lang="en-US" sz="2000" kern="1200" dirty="0">
                <a:solidFill>
                  <a:srgbClr val="002776"/>
                </a:solidFill>
                <a:latin typeface="Arial" charset="0"/>
                <a:ea typeface="+mn-ea"/>
                <a:cs typeface="Arial" charset="0"/>
              </a:rPr>
              <a:t>and the </a:t>
            </a:r>
            <a:r>
              <a:rPr lang="en-US" sz="2000" b="1" kern="1200" dirty="0">
                <a:solidFill>
                  <a:srgbClr val="002776"/>
                </a:solidFill>
                <a:latin typeface="Arial" charset="0"/>
                <a:ea typeface="+mn-ea"/>
                <a:cs typeface="Arial" charset="0"/>
              </a:rPr>
              <a:t>correlation between them</a:t>
            </a:r>
            <a:endParaRPr lang="en-GB" sz="2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Counterparty Default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18</a:t>
            </a:fld>
            <a:endParaRPr lang="en-US" sz="10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CEIOPS’s Advice</a:t>
            </a:r>
          </a:p>
          <a:p>
            <a:pPr marL="174542" algn="l" rtl="0" fontAlgn="base">
              <a:spcBef>
                <a:spcPct val="0"/>
              </a:spcBef>
              <a:spcAft>
                <a:spcPct val="0"/>
              </a:spcAft>
            </a:pPr>
            <a:endParaRPr lang="en-US" sz="2000" b="1" i="1" kern="1200" dirty="0">
              <a:solidFill>
                <a:srgbClr val="002776"/>
              </a:solidFill>
              <a:latin typeface="Arial" charset="0"/>
              <a:ea typeface="+mn-ea"/>
              <a:cs typeface="Arial" charset="0"/>
            </a:endParaRPr>
          </a:p>
          <a:p>
            <a:pPr marL="457200" indent="-457200">
              <a:buFont typeface="+mj-lt"/>
              <a:buAutoNum type="arabicPeriod"/>
            </a:pPr>
            <a:r>
              <a:rPr lang="en-US" dirty="0" smtClean="0"/>
              <a:t>Calibration was considered too high (amendments)</a:t>
            </a:r>
          </a:p>
          <a:p>
            <a:pPr marL="985838" indent="-457200">
              <a:buFont typeface="Arial" pitchFamily="34" charset="0"/>
              <a:buChar char="•"/>
            </a:pPr>
            <a:r>
              <a:rPr lang="en-US" sz="1600" b="1" dirty="0" smtClean="0">
                <a:solidFill>
                  <a:srgbClr val="002776"/>
                </a:solidFill>
              </a:rPr>
              <a:t>Recovery rates - </a:t>
            </a:r>
            <a:r>
              <a:rPr lang="en-US" sz="1600" dirty="0" smtClean="0">
                <a:solidFill>
                  <a:srgbClr val="002776"/>
                </a:solidFill>
              </a:rPr>
              <a:t>should be set at </a:t>
            </a:r>
            <a:r>
              <a:rPr lang="en-US" sz="1600" b="1" dirty="0" smtClean="0">
                <a:solidFill>
                  <a:srgbClr val="002776"/>
                </a:solidFill>
              </a:rPr>
              <a:t>50%</a:t>
            </a:r>
            <a:r>
              <a:rPr lang="en-US" sz="1600" dirty="0" smtClean="0">
                <a:solidFill>
                  <a:srgbClr val="002776"/>
                </a:solidFill>
              </a:rPr>
              <a:t> for reinsurance arrangements and </a:t>
            </a:r>
            <a:r>
              <a:rPr lang="en-US" sz="1600" b="1" dirty="0" smtClean="0">
                <a:solidFill>
                  <a:srgbClr val="002776"/>
                </a:solidFill>
              </a:rPr>
              <a:t>10%</a:t>
            </a:r>
            <a:r>
              <a:rPr lang="en-US" sz="1600" dirty="0" smtClean="0">
                <a:solidFill>
                  <a:srgbClr val="002776"/>
                </a:solidFill>
              </a:rPr>
              <a:t> for derivatives</a:t>
            </a:r>
          </a:p>
          <a:p>
            <a:pPr marL="985838" indent="-457200">
              <a:buFont typeface="Arial" pitchFamily="34" charset="0"/>
              <a:buChar char="•"/>
            </a:pPr>
            <a:r>
              <a:rPr lang="en-US" sz="1600" dirty="0" smtClean="0">
                <a:solidFill>
                  <a:srgbClr val="002776"/>
                </a:solidFill>
              </a:rPr>
              <a:t>Losses for past-due  receivables</a:t>
            </a:r>
          </a:p>
          <a:p>
            <a:pPr marL="985838" indent="-457200">
              <a:buFont typeface="Arial" pitchFamily="34" charset="0"/>
              <a:buChar char="•"/>
            </a:pPr>
            <a:r>
              <a:rPr lang="en-GB" sz="1600" dirty="0" err="1" smtClean="0"/>
              <a:t>Quantile</a:t>
            </a:r>
            <a:r>
              <a:rPr lang="en-GB" sz="1600" dirty="0" smtClean="0"/>
              <a:t> factor for type 1 exposures </a:t>
            </a:r>
          </a:p>
          <a:p>
            <a:pPr marL="985838" indent="-457200">
              <a:buFont typeface="Arial" pitchFamily="34" charset="0"/>
              <a:buChar char="•"/>
            </a:pPr>
            <a:r>
              <a:rPr lang="en-US" sz="1600" dirty="0" smtClean="0"/>
              <a:t>Allow an implicit rating of BBB for unrated reinsurers and for unrated banks</a:t>
            </a:r>
            <a:endParaRPr lang="en-US" sz="1600" dirty="0" smtClean="0">
              <a:solidFill>
                <a:srgbClr val="002776"/>
              </a:solidFill>
            </a:endParaRPr>
          </a:p>
          <a:p>
            <a:pPr marL="457200" indent="-457200">
              <a:buFont typeface="+mj-lt"/>
              <a:buAutoNum type="arabicPeriod"/>
            </a:pPr>
            <a:endParaRPr lang="en-US" sz="800" dirty="0" smtClean="0"/>
          </a:p>
          <a:p>
            <a:pPr marL="457200" indent="-457200">
              <a:buFont typeface="+mj-lt"/>
              <a:buAutoNum type="arabicPeriod"/>
            </a:pPr>
            <a:r>
              <a:rPr lang="cs-CZ" dirty="0" smtClean="0"/>
              <a:t>D</a:t>
            </a:r>
            <a:r>
              <a:rPr lang="en-GB" dirty="0" err="1" smtClean="0"/>
              <a:t>ifferentiating</a:t>
            </a:r>
            <a:r>
              <a:rPr lang="en-GB" dirty="0" smtClean="0"/>
              <a:t> between</a:t>
            </a:r>
            <a:r>
              <a:rPr lang="cs-CZ" dirty="0" smtClean="0"/>
              <a:t> </a:t>
            </a:r>
            <a:r>
              <a:rPr lang="en-GB" dirty="0" smtClean="0"/>
              <a:t>two kinds of exposures</a:t>
            </a:r>
            <a:r>
              <a:rPr lang="cs-CZ" dirty="0" smtClean="0"/>
              <a:t> – 75</a:t>
            </a:r>
            <a:r>
              <a:rPr lang="en-US" dirty="0" smtClean="0"/>
              <a:t>% correlation</a:t>
            </a:r>
            <a:endParaRPr lang="cs-CZ" sz="2000" kern="1200" dirty="0" smtClean="0">
              <a:solidFill>
                <a:srgbClr val="002776"/>
              </a:solidFill>
              <a:latin typeface="Arial" charset="0"/>
              <a:ea typeface="+mn-ea"/>
              <a:cs typeface="Arial" charset="0"/>
            </a:endParaRPr>
          </a:p>
          <a:p>
            <a:pPr marL="898525" indent="-449263" algn="l" rtl="0" fontAlgn="base">
              <a:spcBef>
                <a:spcPct val="0"/>
              </a:spcBef>
              <a:spcAft>
                <a:spcPct val="0"/>
              </a:spcAft>
              <a:buFont typeface="Arial" pitchFamily="34" charset="0"/>
              <a:buChar char="•"/>
            </a:pPr>
            <a:r>
              <a:rPr lang="en-GB" sz="1600" kern="1200" dirty="0" smtClean="0">
                <a:solidFill>
                  <a:srgbClr val="002776"/>
                </a:solidFill>
                <a:latin typeface="Arial" charset="0"/>
                <a:ea typeface="+mn-ea"/>
                <a:cs typeface="Arial" charset="0"/>
              </a:rPr>
              <a:t>Type </a:t>
            </a:r>
            <a:r>
              <a:rPr lang="en-GB" sz="1600" kern="1200" dirty="0">
                <a:solidFill>
                  <a:srgbClr val="002776"/>
                </a:solidFill>
                <a:latin typeface="Arial" charset="0"/>
                <a:ea typeface="+mn-ea"/>
                <a:cs typeface="Arial" charset="0"/>
              </a:rPr>
              <a:t>1 exposure: not be diversified, </a:t>
            </a:r>
            <a:r>
              <a:rPr lang="en-US" sz="1600" kern="1200" dirty="0">
                <a:solidFill>
                  <a:srgbClr val="002776"/>
                </a:solidFill>
                <a:latin typeface="Arial" charset="0"/>
                <a:ea typeface="+mn-ea"/>
                <a:cs typeface="Arial" charset="0"/>
              </a:rPr>
              <a:t>counterparty is likely to be rated</a:t>
            </a:r>
          </a:p>
          <a:p>
            <a:pPr marL="892175" indent="-457200" algn="l" rtl="0" fontAlgn="base">
              <a:spcBef>
                <a:spcPct val="0"/>
              </a:spcBef>
              <a:spcAft>
                <a:spcPct val="0"/>
              </a:spcAft>
              <a:buFont typeface="Arial" pitchFamily="34" charset="0"/>
              <a:buChar char="•"/>
            </a:pPr>
            <a:r>
              <a:rPr lang="en-US" sz="1600" kern="1200" dirty="0">
                <a:solidFill>
                  <a:srgbClr val="002776"/>
                </a:solidFill>
                <a:latin typeface="Arial" charset="0"/>
                <a:ea typeface="+mn-ea"/>
                <a:cs typeface="Arial" charset="0"/>
              </a:rPr>
              <a:t>Type 2 exposure: diversified, counterparty is likely to be unrated</a:t>
            </a:r>
          </a:p>
          <a:p>
            <a:pPr marL="457200" indent="-457200" algn="l" rtl="0" fontAlgn="base">
              <a:spcBef>
                <a:spcPct val="0"/>
              </a:spcBef>
              <a:spcAft>
                <a:spcPct val="0"/>
              </a:spcAft>
              <a:buFont typeface="+mj-lt"/>
              <a:buAutoNum type="arabicPeriod"/>
            </a:pPr>
            <a:endParaRPr lang="en-US" sz="800" kern="1200" dirty="0" smtClean="0">
              <a:solidFill>
                <a:srgbClr val="002776"/>
              </a:solidFill>
              <a:latin typeface="Arial" charset="0"/>
              <a:ea typeface="+mn-ea"/>
              <a:cs typeface="Arial" charset="0"/>
            </a:endParaRPr>
          </a:p>
          <a:p>
            <a:pPr marL="457200" indent="-457200" algn="l" rtl="0" fontAlgn="base">
              <a:spcBef>
                <a:spcPct val="0"/>
              </a:spcBef>
              <a:spcAft>
                <a:spcPct val="0"/>
              </a:spcAft>
              <a:buFont typeface="Arial" pitchFamily="34" charset="0"/>
              <a:buChar char="•"/>
            </a:pPr>
            <a:r>
              <a:rPr lang="en-US" dirty="0" smtClean="0">
                <a:solidFill>
                  <a:srgbClr val="002776"/>
                </a:solidFill>
              </a:rPr>
              <a:t>Simplifications</a:t>
            </a:r>
            <a:endParaRPr lang="en-US" sz="2000" kern="1200" dirty="0">
              <a:solidFill>
                <a:srgbClr val="002776"/>
              </a:solidFill>
              <a:latin typeface="Arial" charset="0"/>
              <a:ea typeface="+mn-ea"/>
              <a:cs typeface="Arial" charset="0"/>
            </a:endParaRPr>
          </a:p>
          <a:p>
            <a:pPr marL="457200" indent="-457200" algn="l" rtl="0" fontAlgn="base">
              <a:spcBef>
                <a:spcPct val="0"/>
              </a:spcBef>
              <a:spcAft>
                <a:spcPct val="0"/>
              </a:spcAft>
              <a:buFont typeface="+mj-lt"/>
              <a:buAutoNum type="arabicPeriod"/>
            </a:pPr>
            <a:endParaRPr lang="en-US" sz="2000" kern="1200" dirty="0">
              <a:solidFill>
                <a:srgbClr val="002776"/>
              </a:solidFill>
              <a:latin typeface="Arial" charset="0"/>
              <a:ea typeface="+mn-ea"/>
              <a:cs typeface="Arial" charset="0"/>
            </a:endParaRP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9" name="Oval 48"/>
            <p:cNvSpPr/>
            <p:nvPr/>
          </p:nvSpPr>
          <p:spPr>
            <a:xfrm>
              <a:off x="6815944" y="1815292"/>
              <a:ext cx="435971"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sp>
        <p:nvSpPr>
          <p:cNvPr id="47"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Consultation paper 51</a:t>
            </a:r>
          </a:p>
          <a:p>
            <a:pPr marL="174542" algn="l" rtl="0" fontAlgn="base">
              <a:spcBef>
                <a:spcPct val="0"/>
              </a:spcBef>
              <a:spcAft>
                <a:spcPct val="0"/>
              </a:spcAft>
            </a:pPr>
            <a:endParaRPr lang="en-US" sz="2000" b="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As with QIS4 and similarly to Basel II in banking, counterparty credit risk is </a:t>
            </a:r>
            <a:r>
              <a:rPr lang="en-US" sz="2000" b="1" kern="1200" dirty="0">
                <a:solidFill>
                  <a:srgbClr val="002776"/>
                </a:solidFill>
                <a:latin typeface="Arial" charset="0"/>
                <a:ea typeface="+mn-ea"/>
                <a:cs typeface="Arial" charset="0"/>
              </a:rPr>
              <a:t>assessed using</a:t>
            </a:r>
            <a:endParaRPr lang="en-GB" sz="20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Exposure</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Probabilities of default</a:t>
            </a:r>
            <a:endParaRPr lang="en-GB" sz="2000" kern="1200" dirty="0">
              <a:solidFill>
                <a:srgbClr val="002776"/>
              </a:solidFill>
              <a:latin typeface="Arial"/>
              <a:ea typeface="+mn-ea"/>
              <a:cs typeface="Arial" charset="0"/>
            </a:endParaRPr>
          </a:p>
          <a:p>
            <a:pPr marL="456980" lvl="1" indent="-342900" algn="l" rtl="0" fontAlgn="base">
              <a:spcBef>
                <a:spcPct val="0"/>
              </a:spcBef>
              <a:spcAft>
                <a:spcPct val="0"/>
              </a:spcAft>
              <a:buFont typeface="Arial" pitchFamily="34" charset="0"/>
              <a:buChar char="•"/>
            </a:pPr>
            <a:r>
              <a:rPr lang="en-US" sz="2000" kern="1200" dirty="0">
                <a:solidFill>
                  <a:srgbClr val="002776"/>
                </a:solidFill>
                <a:latin typeface="Arial"/>
                <a:ea typeface="+mn-ea"/>
                <a:cs typeface="Arial" charset="0"/>
              </a:rPr>
              <a:t>Assessment of the loss given default.</a:t>
            </a:r>
          </a:p>
          <a:p>
            <a:pPr marL="456980" lvl="1" indent="-342900" algn="l" rtl="0" fontAlgn="base">
              <a:spcBef>
                <a:spcPct val="0"/>
              </a:spcBef>
              <a:spcAft>
                <a:spcPct val="0"/>
              </a:spcAft>
              <a:buFont typeface="Arial" pitchFamily="34" charset="0"/>
              <a:buChar char="•"/>
            </a:pPr>
            <a:endParaRPr lang="en-GB" sz="2000" i="1" kern="1200" dirty="0">
              <a:solidFill>
                <a:srgbClr val="002776"/>
              </a:solidFill>
              <a:latin typeface="Arial"/>
              <a:ea typeface="+mn-ea"/>
              <a:cs typeface="Arial" charset="0"/>
            </a:endParaRPr>
          </a:p>
          <a:p>
            <a:pPr marL="342900" indent="-342900" algn="l" rtl="0" fontAlgn="base">
              <a:spcBef>
                <a:spcPct val="0"/>
              </a:spcBef>
              <a:spcAft>
                <a:spcPct val="0"/>
              </a:spcAft>
              <a:buFont typeface="+mj-lt"/>
              <a:buAutoNum type="arabicPeriod"/>
            </a:pPr>
            <a:r>
              <a:rPr lang="en-US" sz="2000" kern="1200" dirty="0">
                <a:solidFill>
                  <a:srgbClr val="002776"/>
                </a:solidFill>
                <a:latin typeface="Arial" charset="0"/>
                <a:ea typeface="+mn-ea"/>
                <a:cs typeface="Arial" charset="0"/>
              </a:rPr>
              <a:t>Probabilities of default remain driven by rating agency grades, not because these are perfect but in the absence of a viable alternative</a:t>
            </a:r>
          </a:p>
          <a:p>
            <a:pPr marL="342900" indent="-342900" algn="l" rtl="0" fontAlgn="base">
              <a:spcBef>
                <a:spcPct val="0"/>
              </a:spcBef>
              <a:spcAft>
                <a:spcPct val="0"/>
              </a:spcAft>
              <a:buFont typeface="+mj-lt"/>
              <a:buAutoNum type="arabicPeriod"/>
            </a:pPr>
            <a:endParaRPr lang="en-GB" sz="2000" kern="1200" dirty="0">
              <a:solidFill>
                <a:srgbClr val="002776"/>
              </a:solidFill>
              <a:latin typeface="Arial" charset="0"/>
              <a:ea typeface="+mn-ea"/>
              <a:cs typeface="Arial" charset="0"/>
            </a:endParaRPr>
          </a:p>
          <a:p>
            <a:pPr marL="342900" indent="-342900" algn="l" rtl="0" fontAlgn="base">
              <a:spcBef>
                <a:spcPct val="0"/>
              </a:spcBef>
              <a:spcAft>
                <a:spcPct val="0"/>
              </a:spcAft>
              <a:buFont typeface="+mj-lt"/>
              <a:buAutoNum type="arabicPeriod"/>
            </a:pPr>
            <a:r>
              <a:rPr lang="en-US" sz="2000" u="sng" kern="1200" dirty="0">
                <a:solidFill>
                  <a:srgbClr val="002776"/>
                </a:solidFill>
                <a:latin typeface="Arial" charset="0"/>
                <a:ea typeface="+mn-ea"/>
                <a:cs typeface="Arial" charset="0"/>
              </a:rPr>
              <a:t>Theory</a:t>
            </a:r>
            <a:r>
              <a:rPr lang="en-US" sz="2000" kern="1200" dirty="0">
                <a:solidFill>
                  <a:srgbClr val="002776"/>
                </a:solidFill>
                <a:latin typeface="Arial" charset="0"/>
                <a:ea typeface="+mn-ea"/>
                <a:cs typeface="Arial" charset="0"/>
              </a:rPr>
              <a:t>: Calculation requires an </a:t>
            </a:r>
            <a:r>
              <a:rPr lang="en-US" sz="2000" b="1" kern="1200" dirty="0">
                <a:solidFill>
                  <a:srgbClr val="002776"/>
                </a:solidFill>
                <a:latin typeface="Arial" charset="0"/>
                <a:ea typeface="+mn-ea"/>
                <a:cs typeface="Arial" charset="0"/>
              </a:rPr>
              <a:t>assessment of every pair of risks </a:t>
            </a:r>
            <a:r>
              <a:rPr lang="en-US" sz="2000" kern="1200" dirty="0">
                <a:solidFill>
                  <a:srgbClr val="002776"/>
                </a:solidFill>
                <a:latin typeface="Arial" charset="0"/>
                <a:ea typeface="+mn-ea"/>
                <a:cs typeface="Arial" charset="0"/>
              </a:rPr>
              <a:t>and the </a:t>
            </a:r>
            <a:r>
              <a:rPr lang="en-US" sz="2000" b="1" kern="1200" dirty="0">
                <a:solidFill>
                  <a:srgbClr val="002776"/>
                </a:solidFill>
                <a:latin typeface="Arial" charset="0"/>
                <a:ea typeface="+mn-ea"/>
                <a:cs typeface="Arial" charset="0"/>
              </a:rPr>
              <a:t>correlation between them</a:t>
            </a:r>
            <a:endParaRPr lang="en-GB" sz="2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Life Underwriting Risk </a:t>
            </a:r>
            <a:br>
              <a:rPr lang="en-US" sz="6000" dirty="0" smtClean="0">
                <a:solidFill>
                  <a:srgbClr val="FFFFFF"/>
                </a:solidFill>
                <a:latin typeface="Arial"/>
              </a:rPr>
            </a:br>
            <a:r>
              <a:rPr lang="en-US" sz="4000" dirty="0" smtClean="0">
                <a:solidFill>
                  <a:srgbClr val="FFFFFF"/>
                </a:solidFill>
                <a:latin typeface="Arial"/>
              </a:rPr>
              <a:t>(CP 49)</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19</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2490" y="2965637"/>
            <a:ext cx="9476648" cy="4430453"/>
          </a:xfrm>
          <a:prstGeom prst="rect">
            <a:avLst/>
          </a:prstGeom>
          <a:solidFill>
            <a:srgbClr val="72C7E7"/>
          </a:solidFill>
          <a:ln w="12700" algn="ctr">
            <a:noFill/>
            <a:miter lim="800000"/>
            <a:headEnd/>
            <a:tailEnd/>
          </a:ln>
        </p:spPr>
        <p:txBody>
          <a:bodyPr wrap="none" lIns="0" tIns="0" rIns="0" bIns="0" anchor="ctr"/>
          <a:lstStyle/>
          <a:p>
            <a:endParaRPr lang="en-US"/>
          </a:p>
        </p:txBody>
      </p:sp>
      <p:sp>
        <p:nvSpPr>
          <p:cNvPr id="39939" name="Rectangle 3"/>
          <p:cNvSpPr>
            <a:spLocks noGrp="1" noChangeArrowheads="1"/>
          </p:cNvSpPr>
          <p:nvPr>
            <p:ph type="title"/>
          </p:nvPr>
        </p:nvSpPr>
        <p:spPr/>
        <p:txBody>
          <a:bodyPr/>
          <a:lstStyle/>
          <a:p>
            <a:pPr eaLnBrk="1" hangingPunct="1"/>
            <a:r>
              <a:rPr lang="en-GB" altLang="en-GB" smtClean="0">
                <a:solidFill>
                  <a:schemeClr val="tx1"/>
                </a:solidFill>
              </a:rPr>
              <a:t>Solvency II – Three pillar approach</a:t>
            </a:r>
          </a:p>
        </p:txBody>
      </p:sp>
      <p:sp>
        <p:nvSpPr>
          <p:cNvPr id="39940" name="Rectangle 4"/>
          <p:cNvSpPr>
            <a:spLocks noGrp="1" noChangeArrowheads="1"/>
          </p:cNvSpPr>
          <p:nvPr>
            <p:ph idx="1"/>
          </p:nvPr>
        </p:nvSpPr>
        <p:spPr/>
        <p:txBody>
          <a:bodyPr/>
          <a:lstStyle/>
          <a:p>
            <a:pPr eaLnBrk="1" hangingPunct="1"/>
            <a:r>
              <a:rPr lang="en-GB" sz="2000" dirty="0" smtClean="0">
                <a:solidFill>
                  <a:schemeClr val="tx1"/>
                </a:solidFill>
              </a:rPr>
              <a:t>Three pillar structure from Basel II is to be adopted for the insurance industry</a:t>
            </a:r>
          </a:p>
          <a:p>
            <a:pPr eaLnBrk="1" hangingPunct="1"/>
            <a:r>
              <a:rPr lang="en-GB" sz="2000" dirty="0" smtClean="0">
                <a:solidFill>
                  <a:schemeClr val="tx1"/>
                </a:solidFill>
              </a:rPr>
              <a:t>New system is intended to offer insurance companies incentives to measure and better manage their risk situation</a:t>
            </a:r>
          </a:p>
          <a:p>
            <a:pPr eaLnBrk="1" hangingPunct="1"/>
            <a:r>
              <a:rPr lang="en-GB" sz="2000" dirty="0" smtClean="0">
                <a:solidFill>
                  <a:schemeClr val="tx1"/>
                </a:solidFill>
              </a:rPr>
              <a:t>New solvency system will include both quantitative and qualitative aspects of risk</a:t>
            </a:r>
          </a:p>
        </p:txBody>
      </p:sp>
      <p:sp>
        <p:nvSpPr>
          <p:cNvPr id="280582" name="AutoShape 6"/>
          <p:cNvSpPr>
            <a:spLocks noChangeArrowheads="1"/>
          </p:cNvSpPr>
          <p:nvPr/>
        </p:nvSpPr>
        <p:spPr bwMode="auto">
          <a:xfrm>
            <a:off x="515226" y="3892395"/>
            <a:ext cx="9132582" cy="498470"/>
          </a:xfrm>
          <a:prstGeom prst="homePlate">
            <a:avLst>
              <a:gd name="adj" fmla="val 160894"/>
            </a:avLst>
          </a:prstGeom>
          <a:solidFill>
            <a:srgbClr val="002776"/>
          </a:solidFill>
          <a:ln w="57150" algn="ctr">
            <a:solidFill>
              <a:srgbClr val="B2B2FF"/>
            </a:solidFill>
            <a:miter lim="800000"/>
            <a:headEnd/>
            <a:tailEnd/>
          </a:ln>
          <a:effectLst>
            <a:outerShdw dist="17961" dir="2700000" algn="ctr" rotWithShape="0">
              <a:srgbClr val="808080"/>
            </a:outerShdw>
          </a:effectLst>
        </p:spPr>
        <p:txBody>
          <a:bodyPr lIns="101852" tIns="101852" rIns="101852" bIns="101852"/>
          <a:lstStyle/>
          <a:p>
            <a:pPr eaLnBrk="0" hangingPunct="0">
              <a:defRPr/>
            </a:pPr>
            <a:endParaRPr lang="en-GB" sz="1300" b="1" dirty="0"/>
          </a:p>
        </p:txBody>
      </p:sp>
      <p:sp>
        <p:nvSpPr>
          <p:cNvPr id="39943" name="Text Box 7"/>
          <p:cNvSpPr txBox="1">
            <a:spLocks noChangeArrowheads="1"/>
          </p:cNvSpPr>
          <p:nvPr/>
        </p:nvSpPr>
        <p:spPr bwMode="auto">
          <a:xfrm>
            <a:off x="593822" y="3967976"/>
            <a:ext cx="1743033" cy="326591"/>
          </a:xfrm>
          <a:prstGeom prst="rect">
            <a:avLst/>
          </a:prstGeom>
          <a:solidFill>
            <a:srgbClr val="002776"/>
          </a:solidFill>
          <a:ln w="9525" algn="ctr">
            <a:noFill/>
            <a:miter lim="800000"/>
            <a:headEnd/>
            <a:tailEnd/>
          </a:ln>
        </p:spPr>
        <p:txBody>
          <a:bodyPr lIns="40098" tIns="40098" rIns="40098" bIns="40098">
            <a:spAutoFit/>
          </a:bodyPr>
          <a:lstStyle/>
          <a:p>
            <a:r>
              <a:rPr lang="en-GB" sz="1600" dirty="0">
                <a:solidFill>
                  <a:schemeClr val="bg1"/>
                </a:solidFill>
              </a:rPr>
              <a:t>Underwriting</a:t>
            </a:r>
            <a:r>
              <a:rPr lang="cs-CZ" sz="1600" dirty="0">
                <a:solidFill>
                  <a:schemeClr val="bg1"/>
                </a:solidFill>
              </a:rPr>
              <a:t> </a:t>
            </a:r>
            <a:r>
              <a:rPr lang="en-GB" sz="1600" dirty="0">
                <a:solidFill>
                  <a:schemeClr val="bg1"/>
                </a:solidFill>
              </a:rPr>
              <a:t>Risk</a:t>
            </a:r>
          </a:p>
        </p:txBody>
      </p:sp>
      <p:sp>
        <p:nvSpPr>
          <p:cNvPr id="280584" name="AutoShape 8"/>
          <p:cNvSpPr>
            <a:spLocks noChangeArrowheads="1"/>
          </p:cNvSpPr>
          <p:nvPr/>
        </p:nvSpPr>
        <p:spPr bwMode="auto">
          <a:xfrm>
            <a:off x="515226" y="4545626"/>
            <a:ext cx="9132582" cy="496671"/>
          </a:xfrm>
          <a:prstGeom prst="homePlate">
            <a:avLst>
              <a:gd name="adj" fmla="val 161477"/>
            </a:avLst>
          </a:prstGeom>
          <a:solidFill>
            <a:srgbClr val="002776"/>
          </a:solidFill>
          <a:ln w="57150" algn="ctr">
            <a:solidFill>
              <a:srgbClr val="B2B2FF"/>
            </a:solidFill>
            <a:miter lim="800000"/>
            <a:headEnd/>
            <a:tailEnd/>
          </a:ln>
          <a:effectLst>
            <a:outerShdw dist="17961" dir="2700000" algn="ctr" rotWithShape="0">
              <a:srgbClr val="808080"/>
            </a:outerShdw>
          </a:effectLst>
        </p:spPr>
        <p:txBody>
          <a:bodyPr lIns="101852" tIns="101852" rIns="101852" bIns="101852"/>
          <a:lstStyle/>
          <a:p>
            <a:pPr eaLnBrk="0" hangingPunct="0">
              <a:defRPr/>
            </a:pPr>
            <a:endParaRPr lang="en-GB" sz="1300" b="1" dirty="0"/>
          </a:p>
        </p:txBody>
      </p:sp>
      <p:sp>
        <p:nvSpPr>
          <p:cNvPr id="39945" name="Text Box 9"/>
          <p:cNvSpPr txBox="1">
            <a:spLocks noChangeArrowheads="1"/>
          </p:cNvSpPr>
          <p:nvPr/>
        </p:nvSpPr>
        <p:spPr bwMode="auto">
          <a:xfrm>
            <a:off x="593822" y="4621204"/>
            <a:ext cx="1743033" cy="326591"/>
          </a:xfrm>
          <a:prstGeom prst="rect">
            <a:avLst/>
          </a:prstGeom>
          <a:solidFill>
            <a:srgbClr val="002776"/>
          </a:solidFill>
          <a:ln w="9525" algn="ctr">
            <a:noFill/>
            <a:miter lim="800000"/>
            <a:headEnd/>
            <a:tailEnd/>
          </a:ln>
        </p:spPr>
        <p:txBody>
          <a:bodyPr lIns="40098" tIns="40098" rIns="40098" bIns="40098">
            <a:spAutoFit/>
          </a:bodyPr>
          <a:lstStyle/>
          <a:p>
            <a:r>
              <a:rPr lang="en-GB" sz="1600" dirty="0">
                <a:solidFill>
                  <a:schemeClr val="bg1"/>
                </a:solidFill>
              </a:rPr>
              <a:t>Investment</a:t>
            </a:r>
            <a:r>
              <a:rPr lang="en-GB" sz="1600" dirty="0"/>
              <a:t> </a:t>
            </a:r>
            <a:r>
              <a:rPr lang="en-GB" sz="1600" dirty="0">
                <a:solidFill>
                  <a:schemeClr val="bg1"/>
                </a:solidFill>
              </a:rPr>
              <a:t>Risk</a:t>
            </a:r>
          </a:p>
        </p:txBody>
      </p:sp>
      <p:sp>
        <p:nvSpPr>
          <p:cNvPr id="280586" name="AutoShape 10"/>
          <p:cNvSpPr>
            <a:spLocks noChangeArrowheads="1"/>
          </p:cNvSpPr>
          <p:nvPr/>
        </p:nvSpPr>
        <p:spPr bwMode="auto">
          <a:xfrm>
            <a:off x="515226" y="5200654"/>
            <a:ext cx="9132582" cy="496671"/>
          </a:xfrm>
          <a:prstGeom prst="homePlate">
            <a:avLst>
              <a:gd name="adj" fmla="val 161477"/>
            </a:avLst>
          </a:prstGeom>
          <a:solidFill>
            <a:srgbClr val="002776"/>
          </a:solidFill>
          <a:ln w="57150" algn="ctr">
            <a:solidFill>
              <a:srgbClr val="B2B2FF"/>
            </a:solidFill>
            <a:miter lim="800000"/>
            <a:headEnd/>
            <a:tailEnd/>
          </a:ln>
          <a:effectLst>
            <a:outerShdw dist="17961" dir="2700000" algn="ctr" rotWithShape="0">
              <a:srgbClr val="808080"/>
            </a:outerShdw>
          </a:effectLst>
        </p:spPr>
        <p:txBody>
          <a:bodyPr lIns="101852" tIns="101852" rIns="101852" bIns="101852"/>
          <a:lstStyle/>
          <a:p>
            <a:pPr eaLnBrk="0" hangingPunct="0">
              <a:defRPr/>
            </a:pPr>
            <a:endParaRPr lang="en-GB" sz="1300" b="1" dirty="0"/>
          </a:p>
        </p:txBody>
      </p:sp>
      <p:sp>
        <p:nvSpPr>
          <p:cNvPr id="39947" name="Text Box 11"/>
          <p:cNvSpPr txBox="1">
            <a:spLocks noChangeArrowheads="1"/>
          </p:cNvSpPr>
          <p:nvPr/>
        </p:nvSpPr>
        <p:spPr bwMode="auto">
          <a:xfrm>
            <a:off x="672417" y="5274438"/>
            <a:ext cx="1505505" cy="326591"/>
          </a:xfrm>
          <a:prstGeom prst="rect">
            <a:avLst/>
          </a:prstGeom>
          <a:solidFill>
            <a:srgbClr val="002776"/>
          </a:solidFill>
          <a:ln w="9525" algn="ctr">
            <a:noFill/>
            <a:miter lim="800000"/>
            <a:headEnd/>
            <a:tailEnd/>
          </a:ln>
        </p:spPr>
        <p:txBody>
          <a:bodyPr lIns="40098" tIns="40098" rIns="40098" bIns="40098">
            <a:spAutoFit/>
          </a:bodyPr>
          <a:lstStyle/>
          <a:p>
            <a:r>
              <a:rPr lang="en-GB" sz="1600" dirty="0">
                <a:solidFill>
                  <a:schemeClr val="bg1"/>
                </a:solidFill>
              </a:rPr>
              <a:t>Credit</a:t>
            </a:r>
            <a:r>
              <a:rPr lang="en-GB" sz="1600" dirty="0"/>
              <a:t> </a:t>
            </a:r>
            <a:r>
              <a:rPr lang="en-GB" sz="1600" dirty="0">
                <a:solidFill>
                  <a:schemeClr val="bg1"/>
                </a:solidFill>
              </a:rPr>
              <a:t>Risk</a:t>
            </a:r>
          </a:p>
        </p:txBody>
      </p:sp>
      <p:sp>
        <p:nvSpPr>
          <p:cNvPr id="280588" name="AutoShape 12"/>
          <p:cNvSpPr>
            <a:spLocks noChangeArrowheads="1"/>
          </p:cNvSpPr>
          <p:nvPr/>
        </p:nvSpPr>
        <p:spPr bwMode="auto">
          <a:xfrm>
            <a:off x="518719" y="5850287"/>
            <a:ext cx="9132582" cy="498470"/>
          </a:xfrm>
          <a:prstGeom prst="homePlate">
            <a:avLst>
              <a:gd name="adj" fmla="val 160894"/>
            </a:avLst>
          </a:prstGeom>
          <a:solidFill>
            <a:srgbClr val="002776"/>
          </a:solidFill>
          <a:ln w="57150" algn="ctr">
            <a:solidFill>
              <a:srgbClr val="B2B2FF"/>
            </a:solidFill>
            <a:miter lim="800000"/>
            <a:headEnd/>
            <a:tailEnd/>
          </a:ln>
          <a:effectLst>
            <a:outerShdw dist="17961" dir="2700000" algn="ctr" rotWithShape="0">
              <a:srgbClr val="808080"/>
            </a:outerShdw>
          </a:effectLst>
        </p:spPr>
        <p:txBody>
          <a:bodyPr lIns="101852" tIns="101852" rIns="101852" bIns="101852"/>
          <a:lstStyle/>
          <a:p>
            <a:pPr eaLnBrk="0" hangingPunct="0">
              <a:defRPr/>
            </a:pPr>
            <a:endParaRPr lang="en-GB" sz="1300" b="1" dirty="0"/>
          </a:p>
        </p:txBody>
      </p:sp>
      <p:sp>
        <p:nvSpPr>
          <p:cNvPr id="39949" name="Text Box 13"/>
          <p:cNvSpPr txBox="1">
            <a:spLocks noChangeArrowheads="1"/>
          </p:cNvSpPr>
          <p:nvPr/>
        </p:nvSpPr>
        <p:spPr bwMode="auto">
          <a:xfrm>
            <a:off x="672413" y="5927667"/>
            <a:ext cx="1584098" cy="326591"/>
          </a:xfrm>
          <a:prstGeom prst="rect">
            <a:avLst/>
          </a:prstGeom>
          <a:solidFill>
            <a:srgbClr val="002776"/>
          </a:solidFill>
          <a:ln w="9525" algn="ctr">
            <a:noFill/>
            <a:miter lim="800000"/>
            <a:headEnd/>
            <a:tailEnd/>
          </a:ln>
        </p:spPr>
        <p:txBody>
          <a:bodyPr lIns="40098" tIns="40098" rIns="40098" bIns="40098">
            <a:spAutoFit/>
          </a:bodyPr>
          <a:lstStyle/>
          <a:p>
            <a:r>
              <a:rPr lang="en-GB" sz="1600" dirty="0">
                <a:solidFill>
                  <a:schemeClr val="bg1"/>
                </a:solidFill>
              </a:rPr>
              <a:t>Liquidity</a:t>
            </a:r>
            <a:r>
              <a:rPr lang="en-GB" sz="1600" dirty="0"/>
              <a:t> </a:t>
            </a:r>
            <a:r>
              <a:rPr lang="en-GB" sz="1600" dirty="0">
                <a:solidFill>
                  <a:schemeClr val="bg1"/>
                </a:solidFill>
              </a:rPr>
              <a:t>Risk</a:t>
            </a:r>
          </a:p>
        </p:txBody>
      </p:sp>
      <p:sp>
        <p:nvSpPr>
          <p:cNvPr id="280590" name="AutoShape 14"/>
          <p:cNvSpPr>
            <a:spLocks noChangeArrowheads="1"/>
          </p:cNvSpPr>
          <p:nvPr/>
        </p:nvSpPr>
        <p:spPr bwMode="auto">
          <a:xfrm>
            <a:off x="532695" y="6492721"/>
            <a:ext cx="9132582" cy="496671"/>
          </a:xfrm>
          <a:prstGeom prst="homePlate">
            <a:avLst>
              <a:gd name="adj" fmla="val 161477"/>
            </a:avLst>
          </a:prstGeom>
          <a:solidFill>
            <a:srgbClr val="002776"/>
          </a:solidFill>
          <a:ln w="57150" algn="ctr">
            <a:solidFill>
              <a:srgbClr val="B2B2FF"/>
            </a:solidFill>
            <a:miter lim="800000"/>
            <a:headEnd/>
            <a:tailEnd/>
          </a:ln>
          <a:effectLst>
            <a:outerShdw dist="17961" dir="2700000" algn="ctr" rotWithShape="0">
              <a:srgbClr val="808080"/>
            </a:outerShdw>
          </a:effectLst>
        </p:spPr>
        <p:txBody>
          <a:bodyPr lIns="101852" tIns="101852" rIns="101852" bIns="101852"/>
          <a:lstStyle/>
          <a:p>
            <a:pPr eaLnBrk="0" hangingPunct="0">
              <a:defRPr/>
            </a:pPr>
            <a:endParaRPr lang="en-GB" sz="1300" b="1" dirty="0"/>
          </a:p>
        </p:txBody>
      </p:sp>
      <p:sp>
        <p:nvSpPr>
          <p:cNvPr id="39951" name="Text Box 15"/>
          <p:cNvSpPr txBox="1">
            <a:spLocks noChangeArrowheads="1"/>
          </p:cNvSpPr>
          <p:nvPr/>
        </p:nvSpPr>
        <p:spPr bwMode="auto">
          <a:xfrm>
            <a:off x="672417" y="6580899"/>
            <a:ext cx="1664438" cy="326591"/>
          </a:xfrm>
          <a:prstGeom prst="rect">
            <a:avLst/>
          </a:prstGeom>
          <a:solidFill>
            <a:srgbClr val="002776"/>
          </a:solidFill>
          <a:ln w="9525" algn="ctr">
            <a:noFill/>
            <a:miter lim="800000"/>
            <a:headEnd/>
            <a:tailEnd/>
          </a:ln>
        </p:spPr>
        <p:txBody>
          <a:bodyPr lIns="40098" tIns="40098" rIns="40098" bIns="40098">
            <a:spAutoFit/>
          </a:bodyPr>
          <a:lstStyle/>
          <a:p>
            <a:r>
              <a:rPr lang="en-GB" sz="1600" dirty="0">
                <a:solidFill>
                  <a:schemeClr val="bg1"/>
                </a:solidFill>
              </a:rPr>
              <a:t>Operational</a:t>
            </a:r>
            <a:r>
              <a:rPr lang="en-GB" sz="1600" dirty="0"/>
              <a:t> </a:t>
            </a:r>
            <a:r>
              <a:rPr lang="en-GB" sz="1600" dirty="0">
                <a:solidFill>
                  <a:schemeClr val="bg1"/>
                </a:solidFill>
              </a:rPr>
              <a:t>Risk</a:t>
            </a:r>
          </a:p>
        </p:txBody>
      </p:sp>
      <p:sp>
        <p:nvSpPr>
          <p:cNvPr id="39952" name="Rectangle 16"/>
          <p:cNvSpPr>
            <a:spLocks noChangeArrowheads="1"/>
          </p:cNvSpPr>
          <p:nvPr/>
        </p:nvSpPr>
        <p:spPr bwMode="auto">
          <a:xfrm>
            <a:off x="2406712" y="3561283"/>
            <a:ext cx="1886248" cy="3422714"/>
          </a:xfrm>
          <a:prstGeom prst="rect">
            <a:avLst/>
          </a:prstGeom>
          <a:solidFill>
            <a:srgbClr val="C9DD03"/>
          </a:solidFill>
          <a:ln w="28575" algn="ctr">
            <a:solidFill>
              <a:schemeClr val="bg1"/>
            </a:solidFill>
            <a:miter lim="800000"/>
            <a:headEnd/>
            <a:tailEnd/>
          </a:ln>
        </p:spPr>
        <p:txBody>
          <a:bodyPr lIns="40098" tIns="40098" rIns="40098" bIns="40098"/>
          <a:lstStyle/>
          <a:p>
            <a:pPr algn="ctr"/>
            <a:r>
              <a:rPr lang="en-GB" sz="1600" b="1" dirty="0"/>
              <a:t>Pillar 1</a:t>
            </a:r>
          </a:p>
          <a:p>
            <a:pPr algn="ctr"/>
            <a:r>
              <a:rPr lang="en-GB" sz="1600" b="1" dirty="0"/>
              <a:t>Minimum Standards</a:t>
            </a:r>
          </a:p>
          <a:p>
            <a:pPr algn="ctr"/>
            <a:r>
              <a:rPr lang="en-GB" sz="1600" dirty="0"/>
              <a:t>(Quantitative requirements)</a:t>
            </a:r>
          </a:p>
          <a:p>
            <a:pPr algn="ctr"/>
            <a:endParaRPr lang="en-GB" sz="1600" dirty="0"/>
          </a:p>
          <a:p>
            <a:pPr algn="ctr"/>
            <a:r>
              <a:rPr lang="en-GB" sz="1600" dirty="0"/>
              <a:t>Regulations on minimum capital requirements</a:t>
            </a:r>
          </a:p>
          <a:p>
            <a:pPr algn="ctr"/>
            <a:endParaRPr lang="en-GB" sz="1600" dirty="0"/>
          </a:p>
          <a:p>
            <a:pPr algn="ctr"/>
            <a:r>
              <a:rPr lang="en-GB" sz="1600" dirty="0"/>
              <a:t>Reserving</a:t>
            </a:r>
          </a:p>
          <a:p>
            <a:pPr algn="ctr"/>
            <a:endParaRPr lang="en-GB" sz="1600" dirty="0"/>
          </a:p>
          <a:p>
            <a:pPr algn="ctr"/>
            <a:r>
              <a:rPr lang="en-GB" sz="1600" dirty="0"/>
              <a:t>Investment </a:t>
            </a:r>
          </a:p>
        </p:txBody>
      </p:sp>
      <p:sp>
        <p:nvSpPr>
          <p:cNvPr id="39953" name="Rectangle 17"/>
          <p:cNvSpPr>
            <a:spLocks noChangeArrowheads="1"/>
          </p:cNvSpPr>
          <p:nvPr/>
        </p:nvSpPr>
        <p:spPr bwMode="auto">
          <a:xfrm>
            <a:off x="4544460" y="3561283"/>
            <a:ext cx="1886248" cy="3422714"/>
          </a:xfrm>
          <a:prstGeom prst="rect">
            <a:avLst/>
          </a:prstGeom>
          <a:solidFill>
            <a:srgbClr val="C9DD03"/>
          </a:solidFill>
          <a:ln w="28575" algn="ctr">
            <a:solidFill>
              <a:schemeClr val="bg1"/>
            </a:solidFill>
            <a:miter lim="800000"/>
            <a:headEnd/>
            <a:tailEnd/>
          </a:ln>
        </p:spPr>
        <p:txBody>
          <a:bodyPr lIns="40098" tIns="40098" rIns="40098" bIns="40098"/>
          <a:lstStyle/>
          <a:p>
            <a:pPr algn="ctr"/>
            <a:r>
              <a:rPr lang="en-GB" sz="1600" b="1" dirty="0"/>
              <a:t>Pillar 2</a:t>
            </a:r>
          </a:p>
          <a:p>
            <a:pPr algn="ctr"/>
            <a:r>
              <a:rPr lang="en-GB" sz="1600" b="1" dirty="0"/>
              <a:t>Supervisor Review</a:t>
            </a:r>
          </a:p>
          <a:p>
            <a:pPr algn="ctr"/>
            <a:r>
              <a:rPr lang="en-GB" sz="1600" dirty="0"/>
              <a:t>(Qualitative requirements)</a:t>
            </a:r>
          </a:p>
          <a:p>
            <a:pPr algn="ctr"/>
            <a:endParaRPr lang="cs-CZ" sz="1600" dirty="0"/>
          </a:p>
          <a:p>
            <a:pPr algn="ctr"/>
            <a:r>
              <a:rPr lang="en-GB" sz="1600" dirty="0"/>
              <a:t>Regulations on financial services supervision</a:t>
            </a:r>
          </a:p>
          <a:p>
            <a:pPr algn="ctr"/>
            <a:endParaRPr lang="cs-CZ" sz="1600" dirty="0"/>
          </a:p>
          <a:p>
            <a:pPr algn="ctr"/>
            <a:r>
              <a:rPr lang="en-GB" sz="1600" dirty="0"/>
              <a:t>(Capabilities and powers of regulators, areas of activity</a:t>
            </a:r>
            <a:r>
              <a:rPr lang="en-GB" sz="1300" dirty="0"/>
              <a:t>)</a:t>
            </a:r>
          </a:p>
        </p:txBody>
      </p:sp>
      <p:sp>
        <p:nvSpPr>
          <p:cNvPr id="39954" name="Rectangle 18"/>
          <p:cNvSpPr>
            <a:spLocks noChangeArrowheads="1"/>
          </p:cNvSpPr>
          <p:nvPr/>
        </p:nvSpPr>
        <p:spPr bwMode="auto">
          <a:xfrm>
            <a:off x="6668235" y="3548682"/>
            <a:ext cx="1886248" cy="3422714"/>
          </a:xfrm>
          <a:prstGeom prst="rect">
            <a:avLst/>
          </a:prstGeom>
          <a:solidFill>
            <a:srgbClr val="C9DD03"/>
          </a:solidFill>
          <a:ln w="28575" algn="ctr">
            <a:solidFill>
              <a:schemeClr val="bg1"/>
            </a:solidFill>
            <a:miter lim="800000"/>
            <a:headEnd/>
            <a:tailEnd/>
          </a:ln>
        </p:spPr>
        <p:txBody>
          <a:bodyPr lIns="40098" tIns="40098" rIns="40098" bIns="40098"/>
          <a:lstStyle/>
          <a:p>
            <a:pPr algn="ctr"/>
            <a:r>
              <a:rPr lang="en-GB" sz="1600" b="1" dirty="0"/>
              <a:t>Pillar 3</a:t>
            </a:r>
          </a:p>
          <a:p>
            <a:pPr algn="ctr"/>
            <a:r>
              <a:rPr lang="en-GB" sz="1600" b="1" dirty="0"/>
              <a:t>Market Discipline</a:t>
            </a:r>
          </a:p>
          <a:p>
            <a:pPr algn="ctr"/>
            <a:r>
              <a:rPr lang="en-GB" sz="1600" dirty="0"/>
              <a:t> </a:t>
            </a:r>
          </a:p>
          <a:p>
            <a:pPr algn="ctr"/>
            <a:r>
              <a:rPr lang="en-GB" sz="1600" dirty="0"/>
              <a:t>Transparency </a:t>
            </a:r>
          </a:p>
          <a:p>
            <a:pPr algn="ctr"/>
            <a:endParaRPr lang="en-GB" sz="1600" dirty="0"/>
          </a:p>
          <a:p>
            <a:pPr algn="ctr"/>
            <a:r>
              <a:rPr lang="en-GB" sz="1600" dirty="0"/>
              <a:t>Disclosure requirements</a:t>
            </a:r>
          </a:p>
          <a:p>
            <a:pPr algn="ctr"/>
            <a:r>
              <a:rPr lang="en-GB" sz="1600" dirty="0"/>
              <a:t> </a:t>
            </a:r>
          </a:p>
          <a:p>
            <a:pPr algn="ctr"/>
            <a:r>
              <a:rPr lang="en-GB" sz="1600" dirty="0"/>
              <a:t>Competition related elements </a:t>
            </a:r>
          </a:p>
        </p:txBody>
      </p:sp>
      <p:sp>
        <p:nvSpPr>
          <p:cNvPr id="39955" name="AutoShape 19"/>
          <p:cNvSpPr>
            <a:spLocks noChangeArrowheads="1"/>
          </p:cNvSpPr>
          <p:nvPr/>
        </p:nvSpPr>
        <p:spPr bwMode="auto">
          <a:xfrm>
            <a:off x="2336853" y="2989027"/>
            <a:ext cx="6193180" cy="532662"/>
          </a:xfrm>
          <a:prstGeom prst="triangle">
            <a:avLst>
              <a:gd name="adj" fmla="val 51241"/>
            </a:avLst>
          </a:prstGeom>
          <a:solidFill>
            <a:srgbClr val="002776"/>
          </a:solidFill>
          <a:ln w="9525" algn="ctr">
            <a:noFill/>
            <a:miter lim="800000"/>
            <a:headEnd/>
            <a:tailEnd/>
          </a:ln>
        </p:spPr>
        <p:txBody>
          <a:bodyPr wrap="none" lIns="40098" tIns="40098" rIns="40098" bIns="40098" anchor="ctr"/>
          <a:lstStyle/>
          <a:p>
            <a:pPr algn="ctr"/>
            <a:r>
              <a:rPr lang="en-GB" b="1">
                <a:solidFill>
                  <a:schemeClr val="bg1"/>
                </a:solidFill>
              </a:rPr>
              <a:t>SOLVENCY II</a:t>
            </a:r>
          </a:p>
        </p:txBody>
      </p:sp>
      <p:sp>
        <p:nvSpPr>
          <p:cNvPr id="39956" name="Rectangle 20"/>
          <p:cNvSpPr>
            <a:spLocks noChangeArrowheads="1"/>
          </p:cNvSpPr>
          <p:nvPr/>
        </p:nvSpPr>
        <p:spPr bwMode="auto">
          <a:xfrm>
            <a:off x="2495786" y="7070375"/>
            <a:ext cx="1725567" cy="325715"/>
          </a:xfrm>
          <a:prstGeom prst="rect">
            <a:avLst/>
          </a:prstGeom>
          <a:solidFill>
            <a:srgbClr val="3C8A2E"/>
          </a:solidFill>
          <a:ln w="9525" algn="ctr">
            <a:solidFill>
              <a:srgbClr val="000066"/>
            </a:solidFill>
            <a:miter lim="800000"/>
            <a:headEnd/>
            <a:tailEnd/>
          </a:ln>
        </p:spPr>
        <p:txBody>
          <a:bodyPr lIns="40098" tIns="40098" rIns="40098" bIns="40098"/>
          <a:lstStyle/>
          <a:p>
            <a:pPr algn="ctr"/>
            <a:r>
              <a:rPr lang="en-GB" sz="1600" b="1" dirty="0">
                <a:solidFill>
                  <a:schemeClr val="bg1"/>
                </a:solidFill>
              </a:rPr>
              <a:t>Implementation</a:t>
            </a:r>
          </a:p>
        </p:txBody>
      </p:sp>
      <p:sp>
        <p:nvSpPr>
          <p:cNvPr id="39957" name="Rectangle 21"/>
          <p:cNvSpPr>
            <a:spLocks noChangeArrowheads="1"/>
          </p:cNvSpPr>
          <p:nvPr/>
        </p:nvSpPr>
        <p:spPr bwMode="auto">
          <a:xfrm>
            <a:off x="4633537" y="7070375"/>
            <a:ext cx="1743033" cy="325715"/>
          </a:xfrm>
          <a:prstGeom prst="rect">
            <a:avLst/>
          </a:prstGeom>
          <a:solidFill>
            <a:srgbClr val="3C8A2E"/>
          </a:solidFill>
          <a:ln w="9525" algn="ctr">
            <a:solidFill>
              <a:srgbClr val="000066"/>
            </a:solidFill>
            <a:miter lim="800000"/>
            <a:headEnd/>
            <a:tailEnd/>
          </a:ln>
        </p:spPr>
        <p:txBody>
          <a:bodyPr lIns="40098" tIns="40098" rIns="40098" bIns="40098"/>
          <a:lstStyle/>
          <a:p>
            <a:pPr algn="ctr"/>
            <a:r>
              <a:rPr lang="en-GB" sz="1600" b="1" dirty="0">
                <a:solidFill>
                  <a:schemeClr val="bg1"/>
                </a:solidFill>
              </a:rPr>
              <a:t>Control</a:t>
            </a:r>
          </a:p>
        </p:txBody>
      </p:sp>
      <p:sp>
        <p:nvSpPr>
          <p:cNvPr id="39958" name="Rectangle 22"/>
          <p:cNvSpPr>
            <a:spLocks noChangeArrowheads="1"/>
          </p:cNvSpPr>
          <p:nvPr/>
        </p:nvSpPr>
        <p:spPr bwMode="auto">
          <a:xfrm>
            <a:off x="6773030" y="7070375"/>
            <a:ext cx="1743033" cy="325715"/>
          </a:xfrm>
          <a:prstGeom prst="rect">
            <a:avLst/>
          </a:prstGeom>
          <a:solidFill>
            <a:srgbClr val="3C8A2E"/>
          </a:solidFill>
          <a:ln w="9525" algn="ctr">
            <a:solidFill>
              <a:srgbClr val="000066"/>
            </a:solidFill>
            <a:miter lim="800000"/>
            <a:headEnd/>
            <a:tailEnd/>
          </a:ln>
        </p:spPr>
        <p:txBody>
          <a:bodyPr lIns="40098" tIns="40098" rIns="40098" bIns="40098"/>
          <a:lstStyle/>
          <a:p>
            <a:pPr algn="ctr"/>
            <a:r>
              <a:rPr lang="en-GB" sz="1600" b="1" dirty="0">
                <a:solidFill>
                  <a:schemeClr val="bg1"/>
                </a:solidFill>
              </a:rPr>
              <a:t>Disclosure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20</a:t>
            </a:fld>
            <a:endParaRPr lang="en-US" dirty="0"/>
          </a:p>
        </p:txBody>
      </p:sp>
      <p:grpSp>
        <p:nvGrpSpPr>
          <p:cNvPr id="43" name="Group 122"/>
          <p:cNvGrpSpPr/>
          <p:nvPr/>
        </p:nvGrpSpPr>
        <p:grpSpPr>
          <a:xfrm>
            <a:off x="8030390" y="315094"/>
            <a:ext cx="1500198" cy="785818"/>
            <a:chOff x="1361836" y="1315226"/>
            <a:chExt cx="7416800" cy="5235962"/>
          </a:xfrm>
        </p:grpSpPr>
        <p:grpSp>
          <p:nvGrpSpPr>
            <p:cNvPr id="44" name="Group 76"/>
            <p:cNvGrpSpPr/>
            <p:nvPr/>
          </p:nvGrpSpPr>
          <p:grpSpPr>
            <a:xfrm>
              <a:off x="1361836" y="1315226"/>
              <a:ext cx="7416800" cy="5235962"/>
              <a:chOff x="1344903" y="1315226"/>
              <a:chExt cx="7416800" cy="5235962"/>
            </a:xfrm>
          </p:grpSpPr>
          <p:sp>
            <p:nvSpPr>
              <p:cNvPr id="5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1" name="Group 42"/>
              <p:cNvGrpSpPr/>
              <p:nvPr/>
            </p:nvGrpSpPr>
            <p:grpSpPr>
              <a:xfrm>
                <a:off x="1344903" y="1315226"/>
                <a:ext cx="7416800" cy="5235962"/>
                <a:chOff x="1327970" y="1315226"/>
                <a:chExt cx="7416800" cy="5235962"/>
              </a:xfrm>
            </p:grpSpPr>
            <p:grpSp>
              <p:nvGrpSpPr>
                <p:cNvPr id="52" name="Group 39"/>
                <p:cNvGrpSpPr/>
                <p:nvPr/>
              </p:nvGrpSpPr>
              <p:grpSpPr>
                <a:xfrm>
                  <a:off x="1327970" y="1315226"/>
                  <a:ext cx="7416800" cy="5235962"/>
                  <a:chOff x="971550" y="1449388"/>
                  <a:chExt cx="7416800" cy="5235962"/>
                </a:xfrm>
              </p:grpSpPr>
              <p:sp>
                <p:nvSpPr>
                  <p:cNvPr id="54" name="Text Box 6"/>
                  <p:cNvSpPr txBox="1">
                    <a:spLocks noChangeArrowheads="1"/>
                  </p:cNvSpPr>
                  <p:nvPr/>
                </p:nvSpPr>
                <p:spPr bwMode="auto">
                  <a:xfrm>
                    <a:off x="4076699" y="1449388"/>
                    <a:ext cx="990599" cy="422665"/>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5" name="Text Box 7"/>
                  <p:cNvSpPr txBox="1">
                    <a:spLocks noChangeArrowheads="1"/>
                  </p:cNvSpPr>
                  <p:nvPr/>
                </p:nvSpPr>
                <p:spPr bwMode="auto">
                  <a:xfrm>
                    <a:off x="4076699" y="2098678"/>
                    <a:ext cx="990599" cy="422665"/>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6" name="Text Box 8"/>
                  <p:cNvSpPr txBox="1">
                    <a:spLocks noChangeArrowheads="1"/>
                  </p:cNvSpPr>
                  <p:nvPr/>
                </p:nvSpPr>
                <p:spPr bwMode="auto">
                  <a:xfrm>
                    <a:off x="5472114"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7" name="Text Box 9"/>
                  <p:cNvSpPr txBox="1">
                    <a:spLocks noChangeArrowheads="1"/>
                  </p:cNvSpPr>
                  <p:nvPr/>
                </p:nvSpPr>
                <p:spPr bwMode="auto">
                  <a:xfrm>
                    <a:off x="6958012" y="2708274"/>
                    <a:ext cx="143033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8" name="Text Box 10"/>
                  <p:cNvSpPr txBox="1">
                    <a:spLocks noChangeArrowheads="1"/>
                  </p:cNvSpPr>
                  <p:nvPr/>
                </p:nvSpPr>
                <p:spPr bwMode="auto">
                  <a:xfrm>
                    <a:off x="5472114" y="2708274"/>
                    <a:ext cx="108108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9" name="Text Box 11"/>
                  <p:cNvSpPr txBox="1">
                    <a:spLocks noChangeArrowheads="1"/>
                  </p:cNvSpPr>
                  <p:nvPr/>
                </p:nvSpPr>
                <p:spPr bwMode="auto">
                  <a:xfrm>
                    <a:off x="4032250" y="2708274"/>
                    <a:ext cx="107950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0" name="Text Box 12"/>
                  <p:cNvSpPr txBox="1">
                    <a:spLocks noChangeArrowheads="1"/>
                  </p:cNvSpPr>
                  <p:nvPr/>
                </p:nvSpPr>
                <p:spPr bwMode="auto">
                  <a:xfrm>
                    <a:off x="2547937"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13"/>
                  <p:cNvSpPr txBox="1">
                    <a:spLocks noChangeArrowheads="1"/>
                  </p:cNvSpPr>
                  <p:nvPr/>
                </p:nvSpPr>
                <p:spPr bwMode="auto">
                  <a:xfrm>
                    <a:off x="971550"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6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67" name="Text Box 19"/>
                  <p:cNvSpPr txBox="1">
                    <a:spLocks noChangeArrowheads="1"/>
                  </p:cNvSpPr>
                  <p:nvPr/>
                </p:nvSpPr>
                <p:spPr bwMode="auto">
                  <a:xfrm>
                    <a:off x="98107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8" name="Text Box 20"/>
                  <p:cNvSpPr txBox="1">
                    <a:spLocks noChangeArrowheads="1"/>
                  </p:cNvSpPr>
                  <p:nvPr/>
                </p:nvSpPr>
                <p:spPr bwMode="auto">
                  <a:xfrm>
                    <a:off x="98107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9" name="Text Box 21"/>
                  <p:cNvSpPr txBox="1">
                    <a:spLocks noChangeArrowheads="1"/>
                  </p:cNvSpPr>
                  <p:nvPr/>
                </p:nvSpPr>
                <p:spPr bwMode="auto">
                  <a:xfrm>
                    <a:off x="98107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0" name="Text Box 22"/>
                  <p:cNvSpPr txBox="1">
                    <a:spLocks noChangeArrowheads="1"/>
                  </p:cNvSpPr>
                  <p:nvPr/>
                </p:nvSpPr>
                <p:spPr bwMode="auto">
                  <a:xfrm>
                    <a:off x="98107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1" name="Text Box 23"/>
                  <p:cNvSpPr txBox="1">
                    <a:spLocks noChangeArrowheads="1"/>
                  </p:cNvSpPr>
                  <p:nvPr/>
                </p:nvSpPr>
                <p:spPr bwMode="auto">
                  <a:xfrm>
                    <a:off x="98107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4"/>
                  <p:cNvSpPr txBox="1">
                    <a:spLocks noChangeArrowheads="1"/>
                  </p:cNvSpPr>
                  <p:nvPr/>
                </p:nvSpPr>
                <p:spPr bwMode="auto">
                  <a:xfrm>
                    <a:off x="98107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5"/>
                  <p:cNvSpPr txBox="1">
                    <a:spLocks noChangeArrowheads="1"/>
                  </p:cNvSpPr>
                  <p:nvPr/>
                </p:nvSpPr>
                <p:spPr bwMode="auto">
                  <a:xfrm>
                    <a:off x="400526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6"/>
                  <p:cNvSpPr txBox="1">
                    <a:spLocks noChangeArrowheads="1"/>
                  </p:cNvSpPr>
                  <p:nvPr/>
                </p:nvSpPr>
                <p:spPr bwMode="auto">
                  <a:xfrm>
                    <a:off x="400526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7"/>
                  <p:cNvSpPr txBox="1">
                    <a:spLocks noChangeArrowheads="1"/>
                  </p:cNvSpPr>
                  <p:nvPr/>
                </p:nvSpPr>
                <p:spPr bwMode="auto">
                  <a:xfrm>
                    <a:off x="400526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8"/>
                  <p:cNvSpPr txBox="1">
                    <a:spLocks noChangeArrowheads="1"/>
                  </p:cNvSpPr>
                  <p:nvPr/>
                </p:nvSpPr>
                <p:spPr bwMode="auto">
                  <a:xfrm>
                    <a:off x="400526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9"/>
                  <p:cNvSpPr txBox="1">
                    <a:spLocks noChangeArrowheads="1"/>
                  </p:cNvSpPr>
                  <p:nvPr/>
                </p:nvSpPr>
                <p:spPr bwMode="auto">
                  <a:xfrm>
                    <a:off x="400526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30"/>
                  <p:cNvSpPr txBox="1">
                    <a:spLocks noChangeArrowheads="1"/>
                  </p:cNvSpPr>
                  <p:nvPr/>
                </p:nvSpPr>
                <p:spPr bwMode="auto">
                  <a:xfrm>
                    <a:off x="400526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31"/>
                  <p:cNvSpPr txBox="1">
                    <a:spLocks noChangeArrowheads="1"/>
                  </p:cNvSpPr>
                  <p:nvPr/>
                </p:nvSpPr>
                <p:spPr bwMode="auto">
                  <a:xfrm>
                    <a:off x="4005264" y="6262685"/>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37"/>
                  <p:cNvSpPr txBox="1">
                    <a:spLocks noChangeArrowheads="1"/>
                  </p:cNvSpPr>
                  <p:nvPr/>
                </p:nvSpPr>
                <p:spPr bwMode="auto">
                  <a:xfrm>
                    <a:off x="2743199"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8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8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3" name="Oval 52"/>
                <p:cNvSpPr/>
                <p:nvPr/>
              </p:nvSpPr>
              <p:spPr>
                <a:xfrm>
                  <a:off x="4074159" y="2391760"/>
                  <a:ext cx="1556873" cy="4143166"/>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5" name="Text Box 25"/>
            <p:cNvSpPr txBox="1">
              <a:spLocks noChangeArrowheads="1"/>
            </p:cNvSpPr>
            <p:nvPr/>
          </p:nvSpPr>
          <p:spPr bwMode="auto">
            <a:xfrm>
              <a:off x="5832746" y="3101174"/>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6" name="Text Box 25"/>
            <p:cNvSpPr txBox="1">
              <a:spLocks noChangeArrowheads="1"/>
            </p:cNvSpPr>
            <p:nvPr/>
          </p:nvSpPr>
          <p:spPr bwMode="auto">
            <a:xfrm>
              <a:off x="5821638" y="3601240"/>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7" name="Text Box 25"/>
            <p:cNvSpPr txBox="1">
              <a:spLocks noChangeArrowheads="1"/>
            </p:cNvSpPr>
            <p:nvPr/>
          </p:nvSpPr>
          <p:spPr bwMode="auto">
            <a:xfrm>
              <a:off x="7332944" y="3101174"/>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8" name="Text Box 25"/>
            <p:cNvSpPr txBox="1">
              <a:spLocks noChangeArrowheads="1"/>
            </p:cNvSpPr>
            <p:nvPr/>
          </p:nvSpPr>
          <p:spPr bwMode="auto">
            <a:xfrm>
              <a:off x="7332944" y="3601240"/>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4" y="4101315"/>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83" name="Title 1"/>
          <p:cNvSpPr txBox="1">
            <a:spLocks/>
          </p:cNvSpPr>
          <p:nvPr/>
        </p:nvSpPr>
        <p:spPr bwMode="auto">
          <a:xfrm>
            <a:off x="315086"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49</a:t>
            </a:r>
          </a:p>
          <a:p>
            <a:pPr marL="174542"/>
            <a:endParaRPr lang="en-US" sz="1600" b="1" dirty="0" smtClean="0">
              <a:solidFill>
                <a:schemeClr val="tx2"/>
              </a:solidFill>
            </a:endParaRPr>
          </a:p>
          <a:p>
            <a:pPr marL="342900" indent="-342900">
              <a:buFont typeface="+mj-lt"/>
              <a:buAutoNum type="arabicPeriod"/>
            </a:pPr>
            <a:r>
              <a:rPr lang="en-GB" dirty="0" smtClean="0"/>
              <a:t>Sub modules (mortality risk, longevity risk, disability/morbidity risk, life expense risk, revision risk, lapse risk</a:t>
            </a:r>
            <a:r>
              <a:rPr lang="pl-PL" dirty="0" smtClean="0"/>
              <a:t> </a:t>
            </a:r>
            <a:r>
              <a:rPr lang="en-GB" dirty="0" smtClean="0"/>
              <a:t>and life catastrophe risk)</a:t>
            </a:r>
          </a:p>
          <a:p>
            <a:pPr marL="342900" lvl="0" indent="-342900"/>
            <a:endParaRPr lang="en-GB" sz="800" dirty="0" smtClean="0"/>
          </a:p>
          <a:p>
            <a:pPr marL="342900" lvl="0" indent="-342900">
              <a:buFont typeface="+mj-lt"/>
              <a:buAutoNum type="arabicPeriod" startAt="2"/>
            </a:pPr>
            <a:r>
              <a:rPr lang="en-GB" dirty="0" smtClean="0"/>
              <a:t>Approaches to be used in the standard formula for this risk </a:t>
            </a:r>
            <a:r>
              <a:rPr lang="en-GB" b="1" dirty="0" smtClean="0"/>
              <a:t>remain broadly unchanged </a:t>
            </a:r>
            <a:r>
              <a:rPr lang="en-GB" dirty="0" smtClean="0"/>
              <a:t>from that elaborated for QIS4. In general, the calibration levels of the stress scenarios have increased</a:t>
            </a:r>
          </a:p>
          <a:p>
            <a:pPr lvl="1" indent="-342900">
              <a:buFont typeface="Arial" pitchFamily="34" charset="0"/>
              <a:buChar char="•"/>
            </a:pPr>
            <a:r>
              <a:rPr lang="en-GB" sz="1600" dirty="0" smtClean="0"/>
              <a:t>Mortality stress has increased to 15%</a:t>
            </a:r>
          </a:p>
          <a:p>
            <a:pPr lvl="1" indent="-342900">
              <a:buFont typeface="Arial" pitchFamily="34" charset="0"/>
              <a:buChar char="•"/>
            </a:pPr>
            <a:r>
              <a:rPr lang="en-GB" sz="1600" dirty="0" smtClean="0"/>
              <a:t>Morbidity stress increased its first year increase to 50% and added a decrease of 20% to recovery rates</a:t>
            </a:r>
          </a:p>
          <a:p>
            <a:pPr lvl="1" indent="-342900">
              <a:buFont typeface="Arial" pitchFamily="34" charset="0"/>
              <a:buChar char="•"/>
            </a:pPr>
            <a:r>
              <a:rPr lang="en-GB" sz="1600" dirty="0" smtClean="0"/>
              <a:t>Mass lapse stress has increased to 70% for “institutional investors”</a:t>
            </a:r>
          </a:p>
          <a:p>
            <a:pPr lvl="1" indent="-342900">
              <a:buFont typeface="Arial" pitchFamily="34" charset="0"/>
              <a:buChar char="•"/>
            </a:pPr>
            <a:r>
              <a:rPr lang="en-GB" sz="1600" dirty="0" smtClean="0"/>
              <a:t>Catastrophe stress has removed the morbidity increase, but increased the additional deaths to 2.5 per mille</a:t>
            </a:r>
          </a:p>
          <a:p>
            <a:pPr lvl="0">
              <a:buFont typeface="Arial" pitchFamily="34" charset="0"/>
              <a:buChar char="•"/>
            </a:pPr>
            <a:endParaRPr lang="en-GB" sz="1600" dirty="0" smtClean="0"/>
          </a:p>
        </p:txBody>
      </p:sp>
      <p:sp>
        <p:nvSpPr>
          <p:cNvPr id="93"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174542"/>
            <a:endParaRPr lang="en-US" b="1" dirty="0" smtClean="0">
              <a:solidFill>
                <a:schemeClr val="tx2"/>
              </a:solidFill>
              <a:latin typeface="+mn-lt"/>
              <a:ea typeface="+mj-ea"/>
              <a:cs typeface="+mj-cs"/>
            </a:endParaRPr>
          </a:p>
          <a:p>
            <a:pPr lvl="1" indent="-342900">
              <a:buFont typeface="Arial" pitchFamily="34" charset="0"/>
              <a:buChar char="•"/>
            </a:pPr>
            <a:r>
              <a:rPr lang="en-US" b="1" dirty="0" smtClean="0">
                <a:solidFill>
                  <a:schemeClr val="dk1"/>
                </a:solidFill>
              </a:rPr>
              <a:t>Disability-morbidity risk</a:t>
            </a:r>
            <a:r>
              <a:rPr lang="en-US" dirty="0" smtClean="0">
                <a:solidFill>
                  <a:schemeClr val="dk1"/>
                </a:solidFill>
              </a:rPr>
              <a:t> vs. Health underwriting module </a:t>
            </a:r>
          </a:p>
          <a:p>
            <a:pPr lvl="1" indent="-342900">
              <a:buFont typeface="Arial" pitchFamily="34" charset="0"/>
              <a:buChar char="•"/>
            </a:pPr>
            <a:endParaRPr lang="en-US" dirty="0" smtClean="0">
              <a:solidFill>
                <a:schemeClr val="dk1"/>
              </a:solidFill>
            </a:endParaRPr>
          </a:p>
          <a:p>
            <a:pPr lvl="1" indent="-342900">
              <a:buFont typeface="Arial" pitchFamily="34" charset="0"/>
              <a:buChar char="•"/>
            </a:pPr>
            <a:endParaRPr lang="en-US" dirty="0" smtClean="0">
              <a:solidFill>
                <a:schemeClr val="dk1"/>
              </a:solidFill>
            </a:endParaRPr>
          </a:p>
          <a:p>
            <a:pPr lvl="1" indent="-342900">
              <a:buFont typeface="Arial" pitchFamily="34" charset="0"/>
              <a:buChar char="•"/>
            </a:pPr>
            <a:r>
              <a:rPr lang="en-US" b="1" dirty="0" smtClean="0">
                <a:solidFill>
                  <a:schemeClr val="dk1"/>
                </a:solidFill>
              </a:rPr>
              <a:t>Life expense risk: </a:t>
            </a:r>
            <a:r>
              <a:rPr lang="en-US" dirty="0" smtClean="0">
                <a:solidFill>
                  <a:schemeClr val="dk1"/>
                </a:solidFill>
              </a:rPr>
              <a:t>policies with adjustable loadings.(As any future change to charges is a management action)</a:t>
            </a:r>
          </a:p>
          <a:p>
            <a:pPr lvl="1" indent="-342900">
              <a:buFont typeface="Arial" pitchFamily="34" charset="0"/>
              <a:buChar char="•"/>
            </a:pPr>
            <a:endParaRPr lang="en-US" dirty="0" smtClean="0">
              <a:solidFill>
                <a:schemeClr val="dk1"/>
              </a:solidFill>
            </a:endParaRPr>
          </a:p>
          <a:p>
            <a:pPr lvl="1" indent="-342900">
              <a:buFont typeface="Arial" pitchFamily="34" charset="0"/>
              <a:buChar char="•"/>
            </a:pPr>
            <a:endParaRPr lang="en-US" dirty="0" smtClean="0">
              <a:solidFill>
                <a:schemeClr val="dk1"/>
              </a:solidFill>
            </a:endParaRPr>
          </a:p>
          <a:p>
            <a:pPr lvl="1" indent="-342900">
              <a:buFont typeface="Arial" pitchFamily="34" charset="0"/>
              <a:buChar char="•"/>
            </a:pPr>
            <a:r>
              <a:rPr lang="en-US" b="1" dirty="0" smtClean="0">
                <a:solidFill>
                  <a:schemeClr val="dk1"/>
                </a:solidFill>
              </a:rPr>
              <a:t>Lapse risk: </a:t>
            </a:r>
            <a:r>
              <a:rPr lang="en-US" dirty="0" smtClean="0">
                <a:solidFill>
                  <a:schemeClr val="dk1"/>
                </a:solidFill>
              </a:rPr>
              <a:t>the scope of the module; </a:t>
            </a:r>
            <a:r>
              <a:rPr lang="en-US" dirty="0" smtClean="0"/>
              <a:t>allowance for lapse risk in market risk </a:t>
            </a:r>
            <a:r>
              <a:rPr lang="en-US" dirty="0" smtClean="0"/>
              <a:t>stresses; </a:t>
            </a:r>
            <a:r>
              <a:rPr lang="en-US" dirty="0" smtClean="0"/>
              <a:t>possible simplifications: </a:t>
            </a:r>
            <a:r>
              <a:rPr lang="en-US" dirty="0" smtClean="0">
                <a:solidFill>
                  <a:schemeClr val="dk1"/>
                </a:solidFill>
              </a:rPr>
              <a:t>less granular than policy-by-policy approach and a factor based formula approach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21</a:t>
            </a:fld>
            <a:endParaRPr lang="en-US" dirty="0"/>
          </a:p>
        </p:txBody>
      </p:sp>
      <p:grpSp>
        <p:nvGrpSpPr>
          <p:cNvPr id="3" name="Group 122"/>
          <p:cNvGrpSpPr/>
          <p:nvPr/>
        </p:nvGrpSpPr>
        <p:grpSpPr>
          <a:xfrm>
            <a:off x="8030390" y="315094"/>
            <a:ext cx="1500198" cy="785818"/>
            <a:chOff x="1361836" y="1315226"/>
            <a:chExt cx="7416800" cy="5235962"/>
          </a:xfrm>
        </p:grpSpPr>
        <p:grpSp>
          <p:nvGrpSpPr>
            <p:cNvPr id="5" name="Group 76"/>
            <p:cNvGrpSpPr/>
            <p:nvPr/>
          </p:nvGrpSpPr>
          <p:grpSpPr>
            <a:xfrm>
              <a:off x="1361836" y="1315226"/>
              <a:ext cx="7416800" cy="5235962"/>
              <a:chOff x="1344903" y="1315226"/>
              <a:chExt cx="7416800" cy="5235962"/>
            </a:xfrm>
          </p:grpSpPr>
          <p:sp>
            <p:nvSpPr>
              <p:cNvPr id="5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235962"/>
                <a:chOff x="1327970" y="1315226"/>
                <a:chExt cx="7416800" cy="5235962"/>
              </a:xfrm>
            </p:grpSpPr>
            <p:grpSp>
              <p:nvGrpSpPr>
                <p:cNvPr id="7" name="Group 39"/>
                <p:cNvGrpSpPr/>
                <p:nvPr/>
              </p:nvGrpSpPr>
              <p:grpSpPr>
                <a:xfrm>
                  <a:off x="1327970" y="1315226"/>
                  <a:ext cx="7416800" cy="5235962"/>
                  <a:chOff x="971550" y="1449388"/>
                  <a:chExt cx="7416800" cy="5235962"/>
                </a:xfrm>
              </p:grpSpPr>
              <p:sp>
                <p:nvSpPr>
                  <p:cNvPr id="54" name="Text Box 6"/>
                  <p:cNvSpPr txBox="1">
                    <a:spLocks noChangeArrowheads="1"/>
                  </p:cNvSpPr>
                  <p:nvPr/>
                </p:nvSpPr>
                <p:spPr bwMode="auto">
                  <a:xfrm>
                    <a:off x="4076699" y="1449388"/>
                    <a:ext cx="990599" cy="422665"/>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5" name="Text Box 7"/>
                  <p:cNvSpPr txBox="1">
                    <a:spLocks noChangeArrowheads="1"/>
                  </p:cNvSpPr>
                  <p:nvPr/>
                </p:nvSpPr>
                <p:spPr bwMode="auto">
                  <a:xfrm>
                    <a:off x="4076699" y="2098678"/>
                    <a:ext cx="990599" cy="422665"/>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6" name="Text Box 8"/>
                  <p:cNvSpPr txBox="1">
                    <a:spLocks noChangeArrowheads="1"/>
                  </p:cNvSpPr>
                  <p:nvPr/>
                </p:nvSpPr>
                <p:spPr bwMode="auto">
                  <a:xfrm>
                    <a:off x="5472114"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7" name="Text Box 9"/>
                  <p:cNvSpPr txBox="1">
                    <a:spLocks noChangeArrowheads="1"/>
                  </p:cNvSpPr>
                  <p:nvPr/>
                </p:nvSpPr>
                <p:spPr bwMode="auto">
                  <a:xfrm>
                    <a:off x="6958012" y="2708274"/>
                    <a:ext cx="143033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8" name="Text Box 10"/>
                  <p:cNvSpPr txBox="1">
                    <a:spLocks noChangeArrowheads="1"/>
                  </p:cNvSpPr>
                  <p:nvPr/>
                </p:nvSpPr>
                <p:spPr bwMode="auto">
                  <a:xfrm>
                    <a:off x="5472114" y="2708274"/>
                    <a:ext cx="108108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9" name="Text Box 11"/>
                  <p:cNvSpPr txBox="1">
                    <a:spLocks noChangeArrowheads="1"/>
                  </p:cNvSpPr>
                  <p:nvPr/>
                </p:nvSpPr>
                <p:spPr bwMode="auto">
                  <a:xfrm>
                    <a:off x="4032250" y="2708274"/>
                    <a:ext cx="107950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0" name="Text Box 12"/>
                  <p:cNvSpPr txBox="1">
                    <a:spLocks noChangeArrowheads="1"/>
                  </p:cNvSpPr>
                  <p:nvPr/>
                </p:nvSpPr>
                <p:spPr bwMode="auto">
                  <a:xfrm>
                    <a:off x="2547937"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13"/>
                  <p:cNvSpPr txBox="1">
                    <a:spLocks noChangeArrowheads="1"/>
                  </p:cNvSpPr>
                  <p:nvPr/>
                </p:nvSpPr>
                <p:spPr bwMode="auto">
                  <a:xfrm>
                    <a:off x="971550"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6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67" name="Text Box 19"/>
                  <p:cNvSpPr txBox="1">
                    <a:spLocks noChangeArrowheads="1"/>
                  </p:cNvSpPr>
                  <p:nvPr/>
                </p:nvSpPr>
                <p:spPr bwMode="auto">
                  <a:xfrm>
                    <a:off x="98107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8" name="Text Box 20"/>
                  <p:cNvSpPr txBox="1">
                    <a:spLocks noChangeArrowheads="1"/>
                  </p:cNvSpPr>
                  <p:nvPr/>
                </p:nvSpPr>
                <p:spPr bwMode="auto">
                  <a:xfrm>
                    <a:off x="98107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9" name="Text Box 21"/>
                  <p:cNvSpPr txBox="1">
                    <a:spLocks noChangeArrowheads="1"/>
                  </p:cNvSpPr>
                  <p:nvPr/>
                </p:nvSpPr>
                <p:spPr bwMode="auto">
                  <a:xfrm>
                    <a:off x="98107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0" name="Text Box 22"/>
                  <p:cNvSpPr txBox="1">
                    <a:spLocks noChangeArrowheads="1"/>
                  </p:cNvSpPr>
                  <p:nvPr/>
                </p:nvSpPr>
                <p:spPr bwMode="auto">
                  <a:xfrm>
                    <a:off x="98107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1" name="Text Box 23"/>
                  <p:cNvSpPr txBox="1">
                    <a:spLocks noChangeArrowheads="1"/>
                  </p:cNvSpPr>
                  <p:nvPr/>
                </p:nvSpPr>
                <p:spPr bwMode="auto">
                  <a:xfrm>
                    <a:off x="98107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4"/>
                  <p:cNvSpPr txBox="1">
                    <a:spLocks noChangeArrowheads="1"/>
                  </p:cNvSpPr>
                  <p:nvPr/>
                </p:nvSpPr>
                <p:spPr bwMode="auto">
                  <a:xfrm>
                    <a:off x="98107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5"/>
                  <p:cNvSpPr txBox="1">
                    <a:spLocks noChangeArrowheads="1"/>
                  </p:cNvSpPr>
                  <p:nvPr/>
                </p:nvSpPr>
                <p:spPr bwMode="auto">
                  <a:xfrm>
                    <a:off x="400526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6"/>
                  <p:cNvSpPr txBox="1">
                    <a:spLocks noChangeArrowheads="1"/>
                  </p:cNvSpPr>
                  <p:nvPr/>
                </p:nvSpPr>
                <p:spPr bwMode="auto">
                  <a:xfrm>
                    <a:off x="400526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7"/>
                  <p:cNvSpPr txBox="1">
                    <a:spLocks noChangeArrowheads="1"/>
                  </p:cNvSpPr>
                  <p:nvPr/>
                </p:nvSpPr>
                <p:spPr bwMode="auto">
                  <a:xfrm>
                    <a:off x="400526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8"/>
                  <p:cNvSpPr txBox="1">
                    <a:spLocks noChangeArrowheads="1"/>
                  </p:cNvSpPr>
                  <p:nvPr/>
                </p:nvSpPr>
                <p:spPr bwMode="auto">
                  <a:xfrm>
                    <a:off x="400526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9"/>
                  <p:cNvSpPr txBox="1">
                    <a:spLocks noChangeArrowheads="1"/>
                  </p:cNvSpPr>
                  <p:nvPr/>
                </p:nvSpPr>
                <p:spPr bwMode="auto">
                  <a:xfrm>
                    <a:off x="400526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30"/>
                  <p:cNvSpPr txBox="1">
                    <a:spLocks noChangeArrowheads="1"/>
                  </p:cNvSpPr>
                  <p:nvPr/>
                </p:nvSpPr>
                <p:spPr bwMode="auto">
                  <a:xfrm>
                    <a:off x="400526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31"/>
                  <p:cNvSpPr txBox="1">
                    <a:spLocks noChangeArrowheads="1"/>
                  </p:cNvSpPr>
                  <p:nvPr/>
                </p:nvSpPr>
                <p:spPr bwMode="auto">
                  <a:xfrm>
                    <a:off x="4005264" y="6262685"/>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37"/>
                  <p:cNvSpPr txBox="1">
                    <a:spLocks noChangeArrowheads="1"/>
                  </p:cNvSpPr>
                  <p:nvPr/>
                </p:nvSpPr>
                <p:spPr bwMode="auto">
                  <a:xfrm>
                    <a:off x="2743199"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8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8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3" name="Oval 52"/>
                <p:cNvSpPr/>
                <p:nvPr/>
              </p:nvSpPr>
              <p:spPr>
                <a:xfrm>
                  <a:off x="4074159" y="2391760"/>
                  <a:ext cx="1556873" cy="4143166"/>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5" name="Text Box 25"/>
            <p:cNvSpPr txBox="1">
              <a:spLocks noChangeArrowheads="1"/>
            </p:cNvSpPr>
            <p:nvPr/>
          </p:nvSpPr>
          <p:spPr bwMode="auto">
            <a:xfrm>
              <a:off x="5832746" y="3101174"/>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6" name="Text Box 25"/>
            <p:cNvSpPr txBox="1">
              <a:spLocks noChangeArrowheads="1"/>
            </p:cNvSpPr>
            <p:nvPr/>
          </p:nvSpPr>
          <p:spPr bwMode="auto">
            <a:xfrm>
              <a:off x="5821638" y="3601240"/>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7" name="Text Box 25"/>
            <p:cNvSpPr txBox="1">
              <a:spLocks noChangeArrowheads="1"/>
            </p:cNvSpPr>
            <p:nvPr/>
          </p:nvSpPr>
          <p:spPr bwMode="auto">
            <a:xfrm>
              <a:off x="7332944" y="3101174"/>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8" name="Text Box 25"/>
            <p:cNvSpPr txBox="1">
              <a:spLocks noChangeArrowheads="1"/>
            </p:cNvSpPr>
            <p:nvPr/>
          </p:nvSpPr>
          <p:spPr bwMode="auto">
            <a:xfrm>
              <a:off x="7332944" y="3601240"/>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4" y="4101315"/>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49</a:t>
            </a:r>
          </a:p>
          <a:p>
            <a:pPr marL="174542"/>
            <a:endParaRPr lang="en-US" sz="1600" b="1" dirty="0" smtClean="0">
              <a:solidFill>
                <a:schemeClr val="tx2"/>
              </a:solidFill>
            </a:endParaRPr>
          </a:p>
          <a:p>
            <a:pPr marL="342900" indent="-342900">
              <a:buFont typeface="+mj-lt"/>
              <a:buAutoNum type="arabicPeriod"/>
            </a:pPr>
            <a:r>
              <a:rPr lang="en-GB" dirty="0" smtClean="0"/>
              <a:t>Sub modules (mortality risk, longevity risk, disability/morbidity risk, life expense risk, revision risk, lapse risk</a:t>
            </a:r>
            <a:r>
              <a:rPr lang="pl-PL" dirty="0" smtClean="0"/>
              <a:t> </a:t>
            </a:r>
            <a:r>
              <a:rPr lang="en-GB" dirty="0" smtClean="0"/>
              <a:t>and life catastrophe risk)</a:t>
            </a:r>
          </a:p>
          <a:p>
            <a:pPr marL="342900" lvl="0" indent="-342900"/>
            <a:endParaRPr lang="en-GB" sz="800" dirty="0" smtClean="0"/>
          </a:p>
          <a:p>
            <a:pPr marL="342900" lvl="0" indent="-342900">
              <a:buFont typeface="+mj-lt"/>
              <a:buAutoNum type="arabicPeriod" startAt="2"/>
            </a:pPr>
            <a:r>
              <a:rPr lang="en-GB" dirty="0" smtClean="0"/>
              <a:t>Approaches to be used in the standard formula for this risk </a:t>
            </a:r>
            <a:r>
              <a:rPr lang="en-GB" b="1" dirty="0" smtClean="0"/>
              <a:t>remain broadly unchanged </a:t>
            </a:r>
            <a:r>
              <a:rPr lang="en-GB" dirty="0" smtClean="0"/>
              <a:t>from that elaborated for QIS4. In general, the calibration levels of the stress scenarios have increased</a:t>
            </a:r>
          </a:p>
          <a:p>
            <a:pPr lvl="1" indent="-342900">
              <a:buFont typeface="Arial" pitchFamily="34" charset="0"/>
              <a:buChar char="•"/>
            </a:pPr>
            <a:r>
              <a:rPr lang="en-GB" sz="1600" dirty="0" smtClean="0"/>
              <a:t>Mortality stress has increased to 15%</a:t>
            </a:r>
          </a:p>
          <a:p>
            <a:pPr lvl="1" indent="-342900">
              <a:buFont typeface="Arial" pitchFamily="34" charset="0"/>
              <a:buChar char="•"/>
            </a:pPr>
            <a:r>
              <a:rPr lang="en-GB" sz="1600" dirty="0" smtClean="0"/>
              <a:t>Morbidity stress increased its first year increase to 50% and added a decrease of 20% to recovery rates</a:t>
            </a:r>
          </a:p>
          <a:p>
            <a:pPr lvl="1" indent="-342900">
              <a:buFont typeface="Arial" pitchFamily="34" charset="0"/>
              <a:buChar char="•"/>
            </a:pPr>
            <a:r>
              <a:rPr lang="en-GB" sz="1600" dirty="0" smtClean="0"/>
              <a:t>Mass lapse stress has increased to 70% for “institutional investors”</a:t>
            </a:r>
          </a:p>
          <a:p>
            <a:pPr lvl="1" indent="-342900">
              <a:buFont typeface="Arial" pitchFamily="34" charset="0"/>
              <a:buChar char="•"/>
            </a:pPr>
            <a:r>
              <a:rPr lang="en-GB" sz="1600" dirty="0" smtClean="0"/>
              <a:t>Catastrophe stress has removed the morbidity increase, but increased the additional deaths to 2.5 per mille</a:t>
            </a:r>
          </a:p>
          <a:p>
            <a:pPr lvl="0">
              <a:buFont typeface="Arial" pitchFamily="34" charset="0"/>
              <a:buChar char="•"/>
            </a:pPr>
            <a:endParaRPr lang="en-GB" sz="800" dirty="0" smtClean="0"/>
          </a:p>
          <a:p>
            <a:pPr lvl="0"/>
            <a:endParaRPr lang="en-GB" sz="1600" dirty="0" smtClean="0"/>
          </a:p>
        </p:txBody>
      </p:sp>
      <p:sp>
        <p:nvSpPr>
          <p:cNvPr id="51"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174542"/>
            <a:endParaRPr lang="en-US" b="1" i="1" dirty="0" smtClean="0"/>
          </a:p>
          <a:p>
            <a:pPr marL="342900" indent="-342900">
              <a:buFont typeface="+mj-lt"/>
              <a:buAutoNum type="arabicPeriod"/>
            </a:pPr>
            <a:r>
              <a:rPr lang="de-DE" dirty="0" smtClean="0"/>
              <a:t>CEIOPS appears to be taking an overly prudent approach</a:t>
            </a:r>
          </a:p>
          <a:p>
            <a:pPr lvl="1"/>
            <a:endParaRPr lang="en-US" dirty="0" smtClean="0"/>
          </a:p>
          <a:p>
            <a:pPr marL="342900" lvl="0" indent="-342900">
              <a:buFont typeface="+mj-lt"/>
              <a:buAutoNum type="arabicPeriod"/>
            </a:pPr>
            <a:r>
              <a:rPr lang="en-GB" dirty="0" smtClean="0"/>
              <a:t>Analysis CEIOPS has carried out based on one country’s data is not necessarily sufficiently representative for the calibration</a:t>
            </a:r>
          </a:p>
          <a:p>
            <a:pPr marL="342900" lvl="0" indent="-342900">
              <a:buFont typeface="+mj-lt"/>
              <a:buAutoNum type="arabicPeriod"/>
            </a:pPr>
            <a:endParaRPr lang="en-US" dirty="0" smtClean="0"/>
          </a:p>
          <a:p>
            <a:pPr marL="342900" lvl="0" indent="-342900">
              <a:buFont typeface="+mj-lt"/>
              <a:buAutoNum type="arabicPeriod"/>
            </a:pPr>
            <a:r>
              <a:rPr lang="en-GB" dirty="0" smtClean="0"/>
              <a:t>It is important to ensure there is no double-counting with the health risk module</a:t>
            </a:r>
          </a:p>
          <a:p>
            <a:pPr marL="342900" lvl="0" indent="-342900">
              <a:buFont typeface="+mj-lt"/>
              <a:buAutoNum type="arabicPeriod"/>
            </a:pPr>
            <a:endParaRPr lang="en-US" dirty="0" smtClean="0"/>
          </a:p>
          <a:p>
            <a:pPr marL="342900" lvl="0" indent="-342900">
              <a:buFont typeface="+mj-lt"/>
              <a:buAutoNum type="arabicPeriod"/>
            </a:pPr>
            <a:r>
              <a:rPr lang="en-GB" dirty="0" smtClean="0"/>
              <a:t>1-off shock for mortality/longevity is appropriate only as a simplification</a:t>
            </a:r>
            <a:endParaRPr lang="en-US" dirty="0" smtClean="0"/>
          </a:p>
          <a:p>
            <a:pPr marL="174542"/>
            <a:endParaRPr lang="en-GB" i="1" dirty="0" smtClean="0"/>
          </a:p>
          <a:p>
            <a:pPr lvl="0">
              <a:buFont typeface="Arial" pitchFamily="34" charset="0"/>
              <a:buChar char="•"/>
            </a:pP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22</a:t>
            </a:fld>
            <a:endParaRPr lang="en-US" dirty="0"/>
          </a:p>
        </p:txBody>
      </p:sp>
      <p:grpSp>
        <p:nvGrpSpPr>
          <p:cNvPr id="3" name="Group 122"/>
          <p:cNvGrpSpPr/>
          <p:nvPr/>
        </p:nvGrpSpPr>
        <p:grpSpPr>
          <a:xfrm>
            <a:off x="8030390" y="315094"/>
            <a:ext cx="1500198" cy="785818"/>
            <a:chOff x="1361836" y="1315226"/>
            <a:chExt cx="7416800" cy="5235962"/>
          </a:xfrm>
        </p:grpSpPr>
        <p:grpSp>
          <p:nvGrpSpPr>
            <p:cNvPr id="5" name="Group 76"/>
            <p:cNvGrpSpPr/>
            <p:nvPr/>
          </p:nvGrpSpPr>
          <p:grpSpPr>
            <a:xfrm>
              <a:off x="1361836" y="1315226"/>
              <a:ext cx="7416800" cy="5235962"/>
              <a:chOff x="1344903" y="1315226"/>
              <a:chExt cx="7416800" cy="5235962"/>
            </a:xfrm>
          </p:grpSpPr>
          <p:sp>
            <p:nvSpPr>
              <p:cNvPr id="5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235962"/>
                <a:chOff x="1327970" y="1315226"/>
                <a:chExt cx="7416800" cy="5235962"/>
              </a:xfrm>
            </p:grpSpPr>
            <p:grpSp>
              <p:nvGrpSpPr>
                <p:cNvPr id="7" name="Group 39"/>
                <p:cNvGrpSpPr/>
                <p:nvPr/>
              </p:nvGrpSpPr>
              <p:grpSpPr>
                <a:xfrm>
                  <a:off x="1327970" y="1315226"/>
                  <a:ext cx="7416800" cy="5235962"/>
                  <a:chOff x="971550" y="1449388"/>
                  <a:chExt cx="7416800" cy="5235962"/>
                </a:xfrm>
              </p:grpSpPr>
              <p:sp>
                <p:nvSpPr>
                  <p:cNvPr id="54" name="Text Box 6"/>
                  <p:cNvSpPr txBox="1">
                    <a:spLocks noChangeArrowheads="1"/>
                  </p:cNvSpPr>
                  <p:nvPr/>
                </p:nvSpPr>
                <p:spPr bwMode="auto">
                  <a:xfrm>
                    <a:off x="4076699" y="1449388"/>
                    <a:ext cx="990599" cy="422665"/>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5" name="Text Box 7"/>
                  <p:cNvSpPr txBox="1">
                    <a:spLocks noChangeArrowheads="1"/>
                  </p:cNvSpPr>
                  <p:nvPr/>
                </p:nvSpPr>
                <p:spPr bwMode="auto">
                  <a:xfrm>
                    <a:off x="4076699" y="2098678"/>
                    <a:ext cx="990599" cy="422665"/>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6" name="Text Box 8"/>
                  <p:cNvSpPr txBox="1">
                    <a:spLocks noChangeArrowheads="1"/>
                  </p:cNvSpPr>
                  <p:nvPr/>
                </p:nvSpPr>
                <p:spPr bwMode="auto">
                  <a:xfrm>
                    <a:off x="5472114"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7" name="Text Box 9"/>
                  <p:cNvSpPr txBox="1">
                    <a:spLocks noChangeArrowheads="1"/>
                  </p:cNvSpPr>
                  <p:nvPr/>
                </p:nvSpPr>
                <p:spPr bwMode="auto">
                  <a:xfrm>
                    <a:off x="6958012" y="2708274"/>
                    <a:ext cx="143033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8" name="Text Box 10"/>
                  <p:cNvSpPr txBox="1">
                    <a:spLocks noChangeArrowheads="1"/>
                  </p:cNvSpPr>
                  <p:nvPr/>
                </p:nvSpPr>
                <p:spPr bwMode="auto">
                  <a:xfrm>
                    <a:off x="5472114" y="2708274"/>
                    <a:ext cx="108108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9" name="Text Box 11"/>
                  <p:cNvSpPr txBox="1">
                    <a:spLocks noChangeArrowheads="1"/>
                  </p:cNvSpPr>
                  <p:nvPr/>
                </p:nvSpPr>
                <p:spPr bwMode="auto">
                  <a:xfrm>
                    <a:off x="4032250" y="2708274"/>
                    <a:ext cx="107950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0" name="Text Box 12"/>
                  <p:cNvSpPr txBox="1">
                    <a:spLocks noChangeArrowheads="1"/>
                  </p:cNvSpPr>
                  <p:nvPr/>
                </p:nvSpPr>
                <p:spPr bwMode="auto">
                  <a:xfrm>
                    <a:off x="2547937"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13"/>
                  <p:cNvSpPr txBox="1">
                    <a:spLocks noChangeArrowheads="1"/>
                  </p:cNvSpPr>
                  <p:nvPr/>
                </p:nvSpPr>
                <p:spPr bwMode="auto">
                  <a:xfrm>
                    <a:off x="971550"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6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67" name="Text Box 19"/>
                  <p:cNvSpPr txBox="1">
                    <a:spLocks noChangeArrowheads="1"/>
                  </p:cNvSpPr>
                  <p:nvPr/>
                </p:nvSpPr>
                <p:spPr bwMode="auto">
                  <a:xfrm>
                    <a:off x="98107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8" name="Text Box 20"/>
                  <p:cNvSpPr txBox="1">
                    <a:spLocks noChangeArrowheads="1"/>
                  </p:cNvSpPr>
                  <p:nvPr/>
                </p:nvSpPr>
                <p:spPr bwMode="auto">
                  <a:xfrm>
                    <a:off x="98107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9" name="Text Box 21"/>
                  <p:cNvSpPr txBox="1">
                    <a:spLocks noChangeArrowheads="1"/>
                  </p:cNvSpPr>
                  <p:nvPr/>
                </p:nvSpPr>
                <p:spPr bwMode="auto">
                  <a:xfrm>
                    <a:off x="98107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0" name="Text Box 22"/>
                  <p:cNvSpPr txBox="1">
                    <a:spLocks noChangeArrowheads="1"/>
                  </p:cNvSpPr>
                  <p:nvPr/>
                </p:nvSpPr>
                <p:spPr bwMode="auto">
                  <a:xfrm>
                    <a:off x="98107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1" name="Text Box 23"/>
                  <p:cNvSpPr txBox="1">
                    <a:spLocks noChangeArrowheads="1"/>
                  </p:cNvSpPr>
                  <p:nvPr/>
                </p:nvSpPr>
                <p:spPr bwMode="auto">
                  <a:xfrm>
                    <a:off x="98107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4"/>
                  <p:cNvSpPr txBox="1">
                    <a:spLocks noChangeArrowheads="1"/>
                  </p:cNvSpPr>
                  <p:nvPr/>
                </p:nvSpPr>
                <p:spPr bwMode="auto">
                  <a:xfrm>
                    <a:off x="98107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5"/>
                  <p:cNvSpPr txBox="1">
                    <a:spLocks noChangeArrowheads="1"/>
                  </p:cNvSpPr>
                  <p:nvPr/>
                </p:nvSpPr>
                <p:spPr bwMode="auto">
                  <a:xfrm>
                    <a:off x="400526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6"/>
                  <p:cNvSpPr txBox="1">
                    <a:spLocks noChangeArrowheads="1"/>
                  </p:cNvSpPr>
                  <p:nvPr/>
                </p:nvSpPr>
                <p:spPr bwMode="auto">
                  <a:xfrm>
                    <a:off x="400526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7"/>
                  <p:cNvSpPr txBox="1">
                    <a:spLocks noChangeArrowheads="1"/>
                  </p:cNvSpPr>
                  <p:nvPr/>
                </p:nvSpPr>
                <p:spPr bwMode="auto">
                  <a:xfrm>
                    <a:off x="400526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8"/>
                  <p:cNvSpPr txBox="1">
                    <a:spLocks noChangeArrowheads="1"/>
                  </p:cNvSpPr>
                  <p:nvPr/>
                </p:nvSpPr>
                <p:spPr bwMode="auto">
                  <a:xfrm>
                    <a:off x="400526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9"/>
                  <p:cNvSpPr txBox="1">
                    <a:spLocks noChangeArrowheads="1"/>
                  </p:cNvSpPr>
                  <p:nvPr/>
                </p:nvSpPr>
                <p:spPr bwMode="auto">
                  <a:xfrm>
                    <a:off x="400526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30"/>
                  <p:cNvSpPr txBox="1">
                    <a:spLocks noChangeArrowheads="1"/>
                  </p:cNvSpPr>
                  <p:nvPr/>
                </p:nvSpPr>
                <p:spPr bwMode="auto">
                  <a:xfrm>
                    <a:off x="400526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31"/>
                  <p:cNvSpPr txBox="1">
                    <a:spLocks noChangeArrowheads="1"/>
                  </p:cNvSpPr>
                  <p:nvPr/>
                </p:nvSpPr>
                <p:spPr bwMode="auto">
                  <a:xfrm>
                    <a:off x="4005264" y="6262685"/>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37"/>
                  <p:cNvSpPr txBox="1">
                    <a:spLocks noChangeArrowheads="1"/>
                  </p:cNvSpPr>
                  <p:nvPr/>
                </p:nvSpPr>
                <p:spPr bwMode="auto">
                  <a:xfrm>
                    <a:off x="2743199"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8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8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3" name="Oval 52"/>
                <p:cNvSpPr/>
                <p:nvPr/>
              </p:nvSpPr>
              <p:spPr>
                <a:xfrm>
                  <a:off x="4074159" y="2391760"/>
                  <a:ext cx="1556873" cy="4143166"/>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5" name="Text Box 25"/>
            <p:cNvSpPr txBox="1">
              <a:spLocks noChangeArrowheads="1"/>
            </p:cNvSpPr>
            <p:nvPr/>
          </p:nvSpPr>
          <p:spPr bwMode="auto">
            <a:xfrm>
              <a:off x="5832746" y="3101174"/>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6" name="Text Box 25"/>
            <p:cNvSpPr txBox="1">
              <a:spLocks noChangeArrowheads="1"/>
            </p:cNvSpPr>
            <p:nvPr/>
          </p:nvSpPr>
          <p:spPr bwMode="auto">
            <a:xfrm>
              <a:off x="5821638" y="3601240"/>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7" name="Text Box 25"/>
            <p:cNvSpPr txBox="1">
              <a:spLocks noChangeArrowheads="1"/>
            </p:cNvSpPr>
            <p:nvPr/>
          </p:nvSpPr>
          <p:spPr bwMode="auto">
            <a:xfrm>
              <a:off x="7332944" y="3101174"/>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8" name="Text Box 25"/>
            <p:cNvSpPr txBox="1">
              <a:spLocks noChangeArrowheads="1"/>
            </p:cNvSpPr>
            <p:nvPr/>
          </p:nvSpPr>
          <p:spPr bwMode="auto">
            <a:xfrm>
              <a:off x="7332944" y="3601240"/>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4" y="4101315"/>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49</a:t>
            </a:r>
          </a:p>
          <a:p>
            <a:pPr marL="174542"/>
            <a:endParaRPr lang="en-US" sz="1600" b="1" dirty="0" smtClean="0">
              <a:solidFill>
                <a:schemeClr val="tx2"/>
              </a:solidFill>
            </a:endParaRPr>
          </a:p>
          <a:p>
            <a:pPr marL="342900" indent="-342900">
              <a:buFont typeface="+mj-lt"/>
              <a:buAutoNum type="arabicPeriod"/>
            </a:pPr>
            <a:r>
              <a:rPr lang="en-GB" dirty="0" smtClean="0"/>
              <a:t>Sub modules (mortality risk, longevity risk, disability/morbidity risk, life expense risk, revision risk, lapse risk</a:t>
            </a:r>
            <a:r>
              <a:rPr lang="pl-PL" dirty="0" smtClean="0"/>
              <a:t> </a:t>
            </a:r>
            <a:r>
              <a:rPr lang="en-GB" dirty="0" smtClean="0"/>
              <a:t>and life catastrophe risk)</a:t>
            </a:r>
          </a:p>
          <a:p>
            <a:pPr marL="342900" lvl="0" indent="-342900"/>
            <a:endParaRPr lang="en-GB" sz="800" dirty="0" smtClean="0"/>
          </a:p>
          <a:p>
            <a:pPr marL="342900" lvl="0" indent="-342900">
              <a:buFont typeface="+mj-lt"/>
              <a:buAutoNum type="arabicPeriod" startAt="2"/>
            </a:pPr>
            <a:r>
              <a:rPr lang="en-GB" dirty="0" smtClean="0"/>
              <a:t>Approaches to be used in the standard formula for this risk </a:t>
            </a:r>
            <a:r>
              <a:rPr lang="en-GB" b="1" dirty="0" smtClean="0"/>
              <a:t>remain broadly unchanged </a:t>
            </a:r>
            <a:r>
              <a:rPr lang="en-GB" dirty="0" smtClean="0"/>
              <a:t>from that elaborated for QIS4. In general, the calibration levels of the stress scenarios have increased</a:t>
            </a:r>
          </a:p>
          <a:p>
            <a:pPr lvl="1" indent="-342900">
              <a:buFont typeface="Arial" pitchFamily="34" charset="0"/>
              <a:buChar char="•"/>
            </a:pPr>
            <a:r>
              <a:rPr lang="en-GB" sz="1600" dirty="0" smtClean="0"/>
              <a:t>Mortality stress has increased to 15%</a:t>
            </a:r>
          </a:p>
          <a:p>
            <a:pPr lvl="1" indent="-342900">
              <a:buFont typeface="Arial" pitchFamily="34" charset="0"/>
              <a:buChar char="•"/>
            </a:pPr>
            <a:r>
              <a:rPr lang="en-GB" sz="1600" dirty="0" smtClean="0"/>
              <a:t>Morbidity stress increased its first year increase to 50% and added a decrease of 20% to recovery rates</a:t>
            </a:r>
          </a:p>
          <a:p>
            <a:pPr lvl="1" indent="-342900">
              <a:buFont typeface="Arial" pitchFamily="34" charset="0"/>
              <a:buChar char="•"/>
            </a:pPr>
            <a:r>
              <a:rPr lang="en-GB" sz="1600" dirty="0" smtClean="0"/>
              <a:t>Mass lapse stress has increased to 70% for “institutional investors”</a:t>
            </a:r>
          </a:p>
          <a:p>
            <a:pPr lvl="1" indent="-342900">
              <a:buFont typeface="Arial" pitchFamily="34" charset="0"/>
              <a:buChar char="•"/>
            </a:pPr>
            <a:r>
              <a:rPr lang="en-GB" sz="1600" dirty="0" smtClean="0"/>
              <a:t>Catastrophe stress has removed the morbidity increase, but increased the additional deaths to 2.5 per mille</a:t>
            </a:r>
          </a:p>
          <a:p>
            <a:pPr lvl="0">
              <a:buFont typeface="Arial" pitchFamily="34" charset="0"/>
              <a:buChar char="•"/>
            </a:pPr>
            <a:endParaRPr lang="en-GB" sz="1600" dirty="0" smtClean="0"/>
          </a:p>
        </p:txBody>
      </p:sp>
      <p:sp>
        <p:nvSpPr>
          <p:cNvPr id="51"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174542"/>
            <a:endParaRPr lang="en-US" b="1" i="1" dirty="0" smtClean="0"/>
          </a:p>
          <a:p>
            <a:pPr marL="342900" lvl="0" indent="-342900">
              <a:buFont typeface="+mj-lt"/>
              <a:buAutoNum type="arabicPeriod"/>
            </a:pPr>
            <a:r>
              <a:rPr lang="en-US" dirty="0" smtClean="0"/>
              <a:t>Suggested mortality CAT calibration is too high (priority: high)</a:t>
            </a:r>
          </a:p>
          <a:p>
            <a:pPr marL="342900" indent="-342900">
              <a:buFont typeface="+mj-lt"/>
              <a:buAutoNum type="arabicPeriod"/>
            </a:pPr>
            <a:endParaRPr lang="en-US" dirty="0" smtClean="0"/>
          </a:p>
          <a:p>
            <a:pPr marL="342900" indent="-342900">
              <a:buFont typeface="+mj-lt"/>
              <a:buAutoNum type="arabicPeriod"/>
            </a:pPr>
            <a:r>
              <a:rPr lang="en-US" dirty="0" smtClean="0"/>
              <a:t>Time horizon of stresses should be calibrated to a one-year view (priority: high)</a:t>
            </a:r>
          </a:p>
          <a:p>
            <a:pPr marL="342900" indent="-342900">
              <a:buFont typeface="+mj-lt"/>
              <a:buAutoNum type="arabicPeriod"/>
            </a:pPr>
            <a:endParaRPr lang="en-US" dirty="0" smtClean="0"/>
          </a:p>
          <a:p>
            <a:pPr marL="342900" indent="-342900">
              <a:buFont typeface="+mj-lt"/>
              <a:buAutoNum type="arabicPeriod"/>
            </a:pPr>
            <a:r>
              <a:rPr lang="en-US" dirty="0" smtClean="0"/>
              <a:t>Lapse rates should be limited to full and partial surrender rates (priority: medium)</a:t>
            </a:r>
          </a:p>
          <a:p>
            <a:pPr marL="342900" indent="-342900">
              <a:buFont typeface="+mj-lt"/>
              <a:buAutoNum type="arabicPeriod"/>
            </a:pPr>
            <a:endParaRPr lang="en-GB" dirty="0" smtClean="0"/>
          </a:p>
          <a:p>
            <a:pPr marL="342900" indent="-342900">
              <a:buFont typeface="+mj-lt"/>
              <a:buAutoNum type="arabicPeriod"/>
            </a:pPr>
            <a:r>
              <a:rPr lang="en-US" dirty="0" smtClean="0"/>
              <a:t>Early engagement of industry in QIS5 with respect to calibration is required (priority: high)</a:t>
            </a:r>
          </a:p>
          <a:p>
            <a:pPr lvl="0">
              <a:buFont typeface="Arial" pitchFamily="34" charset="0"/>
              <a:buChar char="•"/>
            </a:pP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23</a:t>
            </a:fld>
            <a:endParaRPr lang="en-US" dirty="0"/>
          </a:p>
        </p:txBody>
      </p:sp>
      <p:grpSp>
        <p:nvGrpSpPr>
          <p:cNvPr id="3" name="Group 122"/>
          <p:cNvGrpSpPr/>
          <p:nvPr/>
        </p:nvGrpSpPr>
        <p:grpSpPr>
          <a:xfrm>
            <a:off x="8030390" y="315094"/>
            <a:ext cx="1500198" cy="785818"/>
            <a:chOff x="1361836" y="1315226"/>
            <a:chExt cx="7416800" cy="5235962"/>
          </a:xfrm>
        </p:grpSpPr>
        <p:grpSp>
          <p:nvGrpSpPr>
            <p:cNvPr id="5" name="Group 76"/>
            <p:cNvGrpSpPr/>
            <p:nvPr/>
          </p:nvGrpSpPr>
          <p:grpSpPr>
            <a:xfrm>
              <a:off x="1361836" y="1315226"/>
              <a:ext cx="7416800" cy="5235962"/>
              <a:chOff x="1344903" y="1315226"/>
              <a:chExt cx="7416800" cy="5235962"/>
            </a:xfrm>
          </p:grpSpPr>
          <p:sp>
            <p:nvSpPr>
              <p:cNvPr id="5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235962"/>
                <a:chOff x="1327970" y="1315226"/>
                <a:chExt cx="7416800" cy="5235962"/>
              </a:xfrm>
            </p:grpSpPr>
            <p:grpSp>
              <p:nvGrpSpPr>
                <p:cNvPr id="7" name="Group 39"/>
                <p:cNvGrpSpPr/>
                <p:nvPr/>
              </p:nvGrpSpPr>
              <p:grpSpPr>
                <a:xfrm>
                  <a:off x="1327970" y="1315226"/>
                  <a:ext cx="7416800" cy="5235962"/>
                  <a:chOff x="971550" y="1449388"/>
                  <a:chExt cx="7416800" cy="5235962"/>
                </a:xfrm>
              </p:grpSpPr>
              <p:sp>
                <p:nvSpPr>
                  <p:cNvPr id="54" name="Text Box 6"/>
                  <p:cNvSpPr txBox="1">
                    <a:spLocks noChangeArrowheads="1"/>
                  </p:cNvSpPr>
                  <p:nvPr/>
                </p:nvSpPr>
                <p:spPr bwMode="auto">
                  <a:xfrm>
                    <a:off x="4076699" y="1449388"/>
                    <a:ext cx="990599" cy="422665"/>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5" name="Text Box 7"/>
                  <p:cNvSpPr txBox="1">
                    <a:spLocks noChangeArrowheads="1"/>
                  </p:cNvSpPr>
                  <p:nvPr/>
                </p:nvSpPr>
                <p:spPr bwMode="auto">
                  <a:xfrm>
                    <a:off x="4076699" y="2098678"/>
                    <a:ext cx="990599" cy="422665"/>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6" name="Text Box 8"/>
                  <p:cNvSpPr txBox="1">
                    <a:spLocks noChangeArrowheads="1"/>
                  </p:cNvSpPr>
                  <p:nvPr/>
                </p:nvSpPr>
                <p:spPr bwMode="auto">
                  <a:xfrm>
                    <a:off x="5472114"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7" name="Text Box 9"/>
                  <p:cNvSpPr txBox="1">
                    <a:spLocks noChangeArrowheads="1"/>
                  </p:cNvSpPr>
                  <p:nvPr/>
                </p:nvSpPr>
                <p:spPr bwMode="auto">
                  <a:xfrm>
                    <a:off x="6958012" y="2708274"/>
                    <a:ext cx="143033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8" name="Text Box 10"/>
                  <p:cNvSpPr txBox="1">
                    <a:spLocks noChangeArrowheads="1"/>
                  </p:cNvSpPr>
                  <p:nvPr/>
                </p:nvSpPr>
                <p:spPr bwMode="auto">
                  <a:xfrm>
                    <a:off x="5472114" y="2708274"/>
                    <a:ext cx="108108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9" name="Text Box 11"/>
                  <p:cNvSpPr txBox="1">
                    <a:spLocks noChangeArrowheads="1"/>
                  </p:cNvSpPr>
                  <p:nvPr/>
                </p:nvSpPr>
                <p:spPr bwMode="auto">
                  <a:xfrm>
                    <a:off x="4032250" y="2708274"/>
                    <a:ext cx="107950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0" name="Text Box 12"/>
                  <p:cNvSpPr txBox="1">
                    <a:spLocks noChangeArrowheads="1"/>
                  </p:cNvSpPr>
                  <p:nvPr/>
                </p:nvSpPr>
                <p:spPr bwMode="auto">
                  <a:xfrm>
                    <a:off x="2547937"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13"/>
                  <p:cNvSpPr txBox="1">
                    <a:spLocks noChangeArrowheads="1"/>
                  </p:cNvSpPr>
                  <p:nvPr/>
                </p:nvSpPr>
                <p:spPr bwMode="auto">
                  <a:xfrm>
                    <a:off x="971550"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6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67" name="Text Box 19"/>
                  <p:cNvSpPr txBox="1">
                    <a:spLocks noChangeArrowheads="1"/>
                  </p:cNvSpPr>
                  <p:nvPr/>
                </p:nvSpPr>
                <p:spPr bwMode="auto">
                  <a:xfrm>
                    <a:off x="98107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8" name="Text Box 20"/>
                  <p:cNvSpPr txBox="1">
                    <a:spLocks noChangeArrowheads="1"/>
                  </p:cNvSpPr>
                  <p:nvPr/>
                </p:nvSpPr>
                <p:spPr bwMode="auto">
                  <a:xfrm>
                    <a:off x="98107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9" name="Text Box 21"/>
                  <p:cNvSpPr txBox="1">
                    <a:spLocks noChangeArrowheads="1"/>
                  </p:cNvSpPr>
                  <p:nvPr/>
                </p:nvSpPr>
                <p:spPr bwMode="auto">
                  <a:xfrm>
                    <a:off x="98107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0" name="Text Box 22"/>
                  <p:cNvSpPr txBox="1">
                    <a:spLocks noChangeArrowheads="1"/>
                  </p:cNvSpPr>
                  <p:nvPr/>
                </p:nvSpPr>
                <p:spPr bwMode="auto">
                  <a:xfrm>
                    <a:off x="98107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1" name="Text Box 23"/>
                  <p:cNvSpPr txBox="1">
                    <a:spLocks noChangeArrowheads="1"/>
                  </p:cNvSpPr>
                  <p:nvPr/>
                </p:nvSpPr>
                <p:spPr bwMode="auto">
                  <a:xfrm>
                    <a:off x="98107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4"/>
                  <p:cNvSpPr txBox="1">
                    <a:spLocks noChangeArrowheads="1"/>
                  </p:cNvSpPr>
                  <p:nvPr/>
                </p:nvSpPr>
                <p:spPr bwMode="auto">
                  <a:xfrm>
                    <a:off x="98107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5"/>
                  <p:cNvSpPr txBox="1">
                    <a:spLocks noChangeArrowheads="1"/>
                  </p:cNvSpPr>
                  <p:nvPr/>
                </p:nvSpPr>
                <p:spPr bwMode="auto">
                  <a:xfrm>
                    <a:off x="400526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6"/>
                  <p:cNvSpPr txBox="1">
                    <a:spLocks noChangeArrowheads="1"/>
                  </p:cNvSpPr>
                  <p:nvPr/>
                </p:nvSpPr>
                <p:spPr bwMode="auto">
                  <a:xfrm>
                    <a:off x="400526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7"/>
                  <p:cNvSpPr txBox="1">
                    <a:spLocks noChangeArrowheads="1"/>
                  </p:cNvSpPr>
                  <p:nvPr/>
                </p:nvSpPr>
                <p:spPr bwMode="auto">
                  <a:xfrm>
                    <a:off x="400526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8"/>
                  <p:cNvSpPr txBox="1">
                    <a:spLocks noChangeArrowheads="1"/>
                  </p:cNvSpPr>
                  <p:nvPr/>
                </p:nvSpPr>
                <p:spPr bwMode="auto">
                  <a:xfrm>
                    <a:off x="400526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9"/>
                  <p:cNvSpPr txBox="1">
                    <a:spLocks noChangeArrowheads="1"/>
                  </p:cNvSpPr>
                  <p:nvPr/>
                </p:nvSpPr>
                <p:spPr bwMode="auto">
                  <a:xfrm>
                    <a:off x="400526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30"/>
                  <p:cNvSpPr txBox="1">
                    <a:spLocks noChangeArrowheads="1"/>
                  </p:cNvSpPr>
                  <p:nvPr/>
                </p:nvSpPr>
                <p:spPr bwMode="auto">
                  <a:xfrm>
                    <a:off x="400526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31"/>
                  <p:cNvSpPr txBox="1">
                    <a:spLocks noChangeArrowheads="1"/>
                  </p:cNvSpPr>
                  <p:nvPr/>
                </p:nvSpPr>
                <p:spPr bwMode="auto">
                  <a:xfrm>
                    <a:off x="4005264" y="6262685"/>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37"/>
                  <p:cNvSpPr txBox="1">
                    <a:spLocks noChangeArrowheads="1"/>
                  </p:cNvSpPr>
                  <p:nvPr/>
                </p:nvSpPr>
                <p:spPr bwMode="auto">
                  <a:xfrm>
                    <a:off x="2743199"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8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8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3" name="Oval 52"/>
                <p:cNvSpPr/>
                <p:nvPr/>
              </p:nvSpPr>
              <p:spPr>
                <a:xfrm>
                  <a:off x="4074159" y="2391760"/>
                  <a:ext cx="1556873" cy="4143166"/>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5" name="Text Box 25"/>
            <p:cNvSpPr txBox="1">
              <a:spLocks noChangeArrowheads="1"/>
            </p:cNvSpPr>
            <p:nvPr/>
          </p:nvSpPr>
          <p:spPr bwMode="auto">
            <a:xfrm>
              <a:off x="5832746" y="3101174"/>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6" name="Text Box 25"/>
            <p:cNvSpPr txBox="1">
              <a:spLocks noChangeArrowheads="1"/>
            </p:cNvSpPr>
            <p:nvPr/>
          </p:nvSpPr>
          <p:spPr bwMode="auto">
            <a:xfrm>
              <a:off x="5821638" y="3601240"/>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7" name="Text Box 25"/>
            <p:cNvSpPr txBox="1">
              <a:spLocks noChangeArrowheads="1"/>
            </p:cNvSpPr>
            <p:nvPr/>
          </p:nvSpPr>
          <p:spPr bwMode="auto">
            <a:xfrm>
              <a:off x="7332944" y="3101174"/>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8" name="Text Box 25"/>
            <p:cNvSpPr txBox="1">
              <a:spLocks noChangeArrowheads="1"/>
            </p:cNvSpPr>
            <p:nvPr/>
          </p:nvSpPr>
          <p:spPr bwMode="auto">
            <a:xfrm>
              <a:off x="7332944" y="3601240"/>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4" y="4101315"/>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49</a:t>
            </a:r>
          </a:p>
          <a:p>
            <a:pPr marL="174542"/>
            <a:endParaRPr lang="en-US" sz="1600" b="1" dirty="0" smtClean="0">
              <a:solidFill>
                <a:schemeClr val="tx2"/>
              </a:solidFill>
            </a:endParaRPr>
          </a:p>
          <a:p>
            <a:pPr marL="342900" indent="-342900">
              <a:buFont typeface="+mj-lt"/>
              <a:buAutoNum type="arabicPeriod"/>
            </a:pPr>
            <a:r>
              <a:rPr lang="en-GB" dirty="0" smtClean="0"/>
              <a:t>Sub modules (mortality risk, longevity risk, disability/morbidity risk, life expense risk, revision risk, lapse risk</a:t>
            </a:r>
            <a:r>
              <a:rPr lang="pl-PL" dirty="0" smtClean="0"/>
              <a:t> </a:t>
            </a:r>
            <a:r>
              <a:rPr lang="en-GB" dirty="0" smtClean="0"/>
              <a:t>and life catastrophe risk)</a:t>
            </a:r>
          </a:p>
          <a:p>
            <a:pPr marL="342900" lvl="0" indent="-342900"/>
            <a:endParaRPr lang="en-GB" sz="800" dirty="0" smtClean="0"/>
          </a:p>
          <a:p>
            <a:pPr marL="342900" lvl="0" indent="-342900">
              <a:buFont typeface="+mj-lt"/>
              <a:buAutoNum type="arabicPeriod" startAt="2"/>
            </a:pPr>
            <a:r>
              <a:rPr lang="en-GB" dirty="0" smtClean="0"/>
              <a:t>Approaches to be used in the standard formula for this risk </a:t>
            </a:r>
            <a:r>
              <a:rPr lang="en-GB" b="1" dirty="0" smtClean="0"/>
              <a:t>remain broadly unchanged </a:t>
            </a:r>
            <a:r>
              <a:rPr lang="en-GB" dirty="0" smtClean="0"/>
              <a:t>from that elaborated for QIS4. In general, the calibration levels of the stress scenarios have increased</a:t>
            </a:r>
          </a:p>
          <a:p>
            <a:pPr lvl="1" indent="-342900">
              <a:buFont typeface="Arial" pitchFamily="34" charset="0"/>
              <a:buChar char="•"/>
            </a:pPr>
            <a:r>
              <a:rPr lang="en-GB" sz="1600" dirty="0" smtClean="0"/>
              <a:t>Mortality stress has increased to 15%</a:t>
            </a:r>
          </a:p>
          <a:p>
            <a:pPr lvl="1" indent="-342900">
              <a:buFont typeface="Arial" pitchFamily="34" charset="0"/>
              <a:buChar char="•"/>
            </a:pPr>
            <a:r>
              <a:rPr lang="en-GB" sz="1600" dirty="0" smtClean="0"/>
              <a:t>Morbidity stress increased its first year increase to 50% and added a decrease of 20% to recovery rates</a:t>
            </a:r>
          </a:p>
          <a:p>
            <a:pPr lvl="1" indent="-342900">
              <a:buFont typeface="Arial" pitchFamily="34" charset="0"/>
              <a:buChar char="•"/>
            </a:pPr>
            <a:r>
              <a:rPr lang="en-GB" sz="1600" dirty="0" smtClean="0"/>
              <a:t>Mass lapse stress has increased to 70% for “institutional investors”</a:t>
            </a:r>
          </a:p>
          <a:p>
            <a:pPr lvl="1" indent="-342900">
              <a:buFont typeface="Arial" pitchFamily="34" charset="0"/>
              <a:buChar char="•"/>
            </a:pPr>
            <a:r>
              <a:rPr lang="en-GB" sz="1600" dirty="0" smtClean="0"/>
              <a:t>Catastrophe stress has removed the morbidity increase, but increased the additional deaths to 2.5 per mille</a:t>
            </a:r>
          </a:p>
          <a:p>
            <a:pPr lvl="0">
              <a:buFont typeface="Arial" pitchFamily="34" charset="0"/>
              <a:buChar char="•"/>
            </a:pPr>
            <a:endParaRPr lang="en-GB" sz="1600" dirty="0" smtClean="0"/>
          </a:p>
        </p:txBody>
      </p:sp>
      <p:sp>
        <p:nvSpPr>
          <p:cNvPr id="51"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174542"/>
            <a:endParaRPr lang="en-US" b="1" i="1" dirty="0" smtClean="0"/>
          </a:p>
          <a:p>
            <a:pPr marL="342900" lvl="0" indent="-342900">
              <a:buFont typeface="+mj-lt"/>
              <a:buAutoNum type="arabicPeriod"/>
            </a:pPr>
            <a:r>
              <a:rPr lang="en-US" dirty="0" smtClean="0"/>
              <a:t>GC </a:t>
            </a:r>
            <a:r>
              <a:rPr lang="hu-HU" dirty="0" smtClean="0"/>
              <a:t>is</a:t>
            </a:r>
            <a:r>
              <a:rPr lang="en-US" dirty="0" smtClean="0"/>
              <a:t> concerned here that calibrations have increased according to criteria that are not always</a:t>
            </a:r>
            <a:r>
              <a:rPr lang="hu-HU" dirty="0" smtClean="0"/>
              <a:t> </a:t>
            </a:r>
            <a:r>
              <a:rPr lang="en-US" dirty="0" smtClean="0"/>
              <a:t>justified in actuarial terms</a:t>
            </a:r>
            <a:r>
              <a:rPr lang="hu-HU" dirty="0" smtClean="0"/>
              <a:t> – a </a:t>
            </a:r>
            <a:r>
              <a:rPr lang="en-US" dirty="0" smtClean="0"/>
              <a:t>prudential calibration rather than an economical</a:t>
            </a:r>
            <a:r>
              <a:rPr lang="hu-HU" dirty="0" smtClean="0"/>
              <a:t> </a:t>
            </a:r>
            <a:r>
              <a:rPr lang="en-GB" dirty="0" smtClean="0"/>
              <a:t>calibration</a:t>
            </a:r>
          </a:p>
          <a:p>
            <a:pPr marL="342900" indent="-342900">
              <a:buFont typeface="+mj-lt"/>
              <a:buAutoNum type="arabicPeriod"/>
            </a:pPr>
            <a:endParaRPr lang="en-US" dirty="0" smtClean="0"/>
          </a:p>
          <a:p>
            <a:pPr marL="342900" indent="-342900">
              <a:buFont typeface="+mj-lt"/>
              <a:buAutoNum type="arabicPeriod"/>
            </a:pPr>
            <a:r>
              <a:rPr lang="en-US" dirty="0" smtClean="0"/>
              <a:t>Proposals of QIS4 participants have not always</a:t>
            </a:r>
            <a:r>
              <a:rPr lang="hu-HU" dirty="0" smtClean="0"/>
              <a:t> </a:t>
            </a:r>
            <a:r>
              <a:rPr lang="en-GB" dirty="0" smtClean="0"/>
              <a:t>been accepted</a:t>
            </a:r>
          </a:p>
          <a:p>
            <a:pPr marL="342900" indent="-342900">
              <a:buFont typeface="+mj-lt"/>
              <a:buAutoNum type="arabicPeriod"/>
            </a:pPr>
            <a:endParaRPr lang="en-GB" dirty="0" smtClean="0"/>
          </a:p>
          <a:p>
            <a:pPr marL="342900" indent="-342900">
              <a:buFont typeface="+mj-lt"/>
              <a:buAutoNum type="arabicPeriod"/>
            </a:pPr>
            <a:r>
              <a:rPr lang="en-GB" dirty="0" smtClean="0"/>
              <a:t>One general remark with respect to life risk: it would be easier and more logical to model not longevity and mortality, but trend and level uncertainty</a:t>
            </a:r>
          </a:p>
          <a:p>
            <a:pPr marR="0" lvl="1" indent="-342900" defTabSz="914400" eaLnBrk="1" latinLnBrk="0" hangingPunct="1">
              <a:lnSpc>
                <a:spcPct val="100000"/>
              </a:lnSpc>
              <a:buClrTx/>
              <a:buSzTx/>
              <a:buFont typeface="Arial" pitchFamily="34" charset="0"/>
              <a:buChar char="•"/>
              <a:tabLst/>
              <a:defRPr/>
            </a:pPr>
            <a:r>
              <a:rPr lang="en-GB" dirty="0" smtClean="0"/>
              <a:t>Easier to model</a:t>
            </a:r>
          </a:p>
          <a:p>
            <a:pPr marR="0" lvl="1" indent="-342900" defTabSz="914400" eaLnBrk="1" latinLnBrk="0" hangingPunct="1">
              <a:lnSpc>
                <a:spcPct val="100000"/>
              </a:lnSpc>
              <a:buClrTx/>
              <a:buSzTx/>
              <a:buFont typeface="Arial" pitchFamily="34" charset="0"/>
              <a:buChar char="•"/>
              <a:tabLst/>
              <a:defRPr/>
            </a:pPr>
            <a:r>
              <a:rPr lang="en-GB" dirty="0" smtClean="0"/>
              <a:t>Easier in setting correlation factors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24</a:t>
            </a:fld>
            <a:endParaRPr lang="en-US" dirty="0"/>
          </a:p>
        </p:txBody>
      </p:sp>
      <p:grpSp>
        <p:nvGrpSpPr>
          <p:cNvPr id="3" name="Group 122"/>
          <p:cNvGrpSpPr/>
          <p:nvPr/>
        </p:nvGrpSpPr>
        <p:grpSpPr>
          <a:xfrm>
            <a:off x="8030390" y="315094"/>
            <a:ext cx="1500198" cy="785818"/>
            <a:chOff x="1361836" y="1315226"/>
            <a:chExt cx="7416800" cy="5235962"/>
          </a:xfrm>
        </p:grpSpPr>
        <p:grpSp>
          <p:nvGrpSpPr>
            <p:cNvPr id="5" name="Group 76"/>
            <p:cNvGrpSpPr/>
            <p:nvPr/>
          </p:nvGrpSpPr>
          <p:grpSpPr>
            <a:xfrm>
              <a:off x="1361836" y="1315226"/>
              <a:ext cx="7416800" cy="5235962"/>
              <a:chOff x="1344903" y="1315226"/>
              <a:chExt cx="7416800" cy="5235962"/>
            </a:xfrm>
          </p:grpSpPr>
          <p:sp>
            <p:nvSpPr>
              <p:cNvPr id="5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235962"/>
                <a:chOff x="1327970" y="1315226"/>
                <a:chExt cx="7416800" cy="5235962"/>
              </a:xfrm>
            </p:grpSpPr>
            <p:grpSp>
              <p:nvGrpSpPr>
                <p:cNvPr id="7" name="Group 39"/>
                <p:cNvGrpSpPr/>
                <p:nvPr/>
              </p:nvGrpSpPr>
              <p:grpSpPr>
                <a:xfrm>
                  <a:off x="1327970" y="1315226"/>
                  <a:ext cx="7416800" cy="5235962"/>
                  <a:chOff x="971550" y="1449388"/>
                  <a:chExt cx="7416800" cy="5235962"/>
                </a:xfrm>
              </p:grpSpPr>
              <p:sp>
                <p:nvSpPr>
                  <p:cNvPr id="54" name="Text Box 6"/>
                  <p:cNvSpPr txBox="1">
                    <a:spLocks noChangeArrowheads="1"/>
                  </p:cNvSpPr>
                  <p:nvPr/>
                </p:nvSpPr>
                <p:spPr bwMode="auto">
                  <a:xfrm>
                    <a:off x="4076699" y="1449388"/>
                    <a:ext cx="990599" cy="422665"/>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5" name="Text Box 7"/>
                  <p:cNvSpPr txBox="1">
                    <a:spLocks noChangeArrowheads="1"/>
                  </p:cNvSpPr>
                  <p:nvPr/>
                </p:nvSpPr>
                <p:spPr bwMode="auto">
                  <a:xfrm>
                    <a:off x="4076699" y="2098678"/>
                    <a:ext cx="990599" cy="422665"/>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6" name="Text Box 8"/>
                  <p:cNvSpPr txBox="1">
                    <a:spLocks noChangeArrowheads="1"/>
                  </p:cNvSpPr>
                  <p:nvPr/>
                </p:nvSpPr>
                <p:spPr bwMode="auto">
                  <a:xfrm>
                    <a:off x="5472114"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7" name="Text Box 9"/>
                  <p:cNvSpPr txBox="1">
                    <a:spLocks noChangeArrowheads="1"/>
                  </p:cNvSpPr>
                  <p:nvPr/>
                </p:nvSpPr>
                <p:spPr bwMode="auto">
                  <a:xfrm>
                    <a:off x="6958012" y="2708274"/>
                    <a:ext cx="143033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8" name="Text Box 10"/>
                  <p:cNvSpPr txBox="1">
                    <a:spLocks noChangeArrowheads="1"/>
                  </p:cNvSpPr>
                  <p:nvPr/>
                </p:nvSpPr>
                <p:spPr bwMode="auto">
                  <a:xfrm>
                    <a:off x="5472114" y="2708274"/>
                    <a:ext cx="1081088"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59" name="Text Box 11"/>
                  <p:cNvSpPr txBox="1">
                    <a:spLocks noChangeArrowheads="1"/>
                  </p:cNvSpPr>
                  <p:nvPr/>
                </p:nvSpPr>
                <p:spPr bwMode="auto">
                  <a:xfrm>
                    <a:off x="4032250" y="2708274"/>
                    <a:ext cx="107950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0" name="Text Box 12"/>
                  <p:cNvSpPr txBox="1">
                    <a:spLocks noChangeArrowheads="1"/>
                  </p:cNvSpPr>
                  <p:nvPr/>
                </p:nvSpPr>
                <p:spPr bwMode="auto">
                  <a:xfrm>
                    <a:off x="2547937"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13"/>
                  <p:cNvSpPr txBox="1">
                    <a:spLocks noChangeArrowheads="1"/>
                  </p:cNvSpPr>
                  <p:nvPr/>
                </p:nvSpPr>
                <p:spPr bwMode="auto">
                  <a:xfrm>
                    <a:off x="971550" y="2708274"/>
                    <a:ext cx="1082675"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6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67" name="Text Box 19"/>
                  <p:cNvSpPr txBox="1">
                    <a:spLocks noChangeArrowheads="1"/>
                  </p:cNvSpPr>
                  <p:nvPr/>
                </p:nvSpPr>
                <p:spPr bwMode="auto">
                  <a:xfrm>
                    <a:off x="98107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8" name="Text Box 20"/>
                  <p:cNvSpPr txBox="1">
                    <a:spLocks noChangeArrowheads="1"/>
                  </p:cNvSpPr>
                  <p:nvPr/>
                </p:nvSpPr>
                <p:spPr bwMode="auto">
                  <a:xfrm>
                    <a:off x="98107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69" name="Text Box 21"/>
                  <p:cNvSpPr txBox="1">
                    <a:spLocks noChangeArrowheads="1"/>
                  </p:cNvSpPr>
                  <p:nvPr/>
                </p:nvSpPr>
                <p:spPr bwMode="auto">
                  <a:xfrm>
                    <a:off x="98107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0" name="Text Box 22"/>
                  <p:cNvSpPr txBox="1">
                    <a:spLocks noChangeArrowheads="1"/>
                  </p:cNvSpPr>
                  <p:nvPr/>
                </p:nvSpPr>
                <p:spPr bwMode="auto">
                  <a:xfrm>
                    <a:off x="98107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1" name="Text Box 23"/>
                  <p:cNvSpPr txBox="1">
                    <a:spLocks noChangeArrowheads="1"/>
                  </p:cNvSpPr>
                  <p:nvPr/>
                </p:nvSpPr>
                <p:spPr bwMode="auto">
                  <a:xfrm>
                    <a:off x="98107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4"/>
                  <p:cNvSpPr txBox="1">
                    <a:spLocks noChangeArrowheads="1"/>
                  </p:cNvSpPr>
                  <p:nvPr/>
                </p:nvSpPr>
                <p:spPr bwMode="auto">
                  <a:xfrm>
                    <a:off x="98107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5"/>
                  <p:cNvSpPr txBox="1">
                    <a:spLocks noChangeArrowheads="1"/>
                  </p:cNvSpPr>
                  <p:nvPr/>
                </p:nvSpPr>
                <p:spPr bwMode="auto">
                  <a:xfrm>
                    <a:off x="4005264" y="323850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6"/>
                  <p:cNvSpPr txBox="1">
                    <a:spLocks noChangeArrowheads="1"/>
                  </p:cNvSpPr>
                  <p:nvPr/>
                </p:nvSpPr>
                <p:spPr bwMode="auto">
                  <a:xfrm>
                    <a:off x="4005264" y="3741738"/>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7"/>
                  <p:cNvSpPr txBox="1">
                    <a:spLocks noChangeArrowheads="1"/>
                  </p:cNvSpPr>
                  <p:nvPr/>
                </p:nvSpPr>
                <p:spPr bwMode="auto">
                  <a:xfrm>
                    <a:off x="4005264" y="424656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8"/>
                  <p:cNvSpPr txBox="1">
                    <a:spLocks noChangeArrowheads="1"/>
                  </p:cNvSpPr>
                  <p:nvPr/>
                </p:nvSpPr>
                <p:spPr bwMode="auto">
                  <a:xfrm>
                    <a:off x="4005264" y="4749799"/>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9"/>
                  <p:cNvSpPr txBox="1">
                    <a:spLocks noChangeArrowheads="1"/>
                  </p:cNvSpPr>
                  <p:nvPr/>
                </p:nvSpPr>
                <p:spPr bwMode="auto">
                  <a:xfrm>
                    <a:off x="4005264" y="5254623"/>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30"/>
                  <p:cNvSpPr txBox="1">
                    <a:spLocks noChangeArrowheads="1"/>
                  </p:cNvSpPr>
                  <p:nvPr/>
                </p:nvSpPr>
                <p:spPr bwMode="auto">
                  <a:xfrm>
                    <a:off x="4005264" y="5759451"/>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31"/>
                  <p:cNvSpPr txBox="1">
                    <a:spLocks noChangeArrowheads="1"/>
                  </p:cNvSpPr>
                  <p:nvPr/>
                </p:nvSpPr>
                <p:spPr bwMode="auto">
                  <a:xfrm>
                    <a:off x="4005264" y="6262685"/>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37"/>
                  <p:cNvSpPr txBox="1">
                    <a:spLocks noChangeArrowheads="1"/>
                  </p:cNvSpPr>
                  <p:nvPr/>
                </p:nvSpPr>
                <p:spPr bwMode="auto">
                  <a:xfrm>
                    <a:off x="2743199" y="2098678"/>
                    <a:ext cx="946150" cy="422665"/>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8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8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3" name="Oval 52"/>
                <p:cNvSpPr/>
                <p:nvPr/>
              </p:nvSpPr>
              <p:spPr>
                <a:xfrm>
                  <a:off x="4074159" y="2391760"/>
                  <a:ext cx="1556873" cy="4143166"/>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5" name="Text Box 25"/>
            <p:cNvSpPr txBox="1">
              <a:spLocks noChangeArrowheads="1"/>
            </p:cNvSpPr>
            <p:nvPr/>
          </p:nvSpPr>
          <p:spPr bwMode="auto">
            <a:xfrm>
              <a:off x="5832746" y="3101174"/>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6" name="Text Box 25"/>
            <p:cNvSpPr txBox="1">
              <a:spLocks noChangeArrowheads="1"/>
            </p:cNvSpPr>
            <p:nvPr/>
          </p:nvSpPr>
          <p:spPr bwMode="auto">
            <a:xfrm>
              <a:off x="5821638" y="3601240"/>
              <a:ext cx="1082675"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7" name="Text Box 25"/>
            <p:cNvSpPr txBox="1">
              <a:spLocks noChangeArrowheads="1"/>
            </p:cNvSpPr>
            <p:nvPr/>
          </p:nvSpPr>
          <p:spPr bwMode="auto">
            <a:xfrm>
              <a:off x="7332944" y="3101174"/>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8" name="Text Box 25"/>
            <p:cNvSpPr txBox="1">
              <a:spLocks noChangeArrowheads="1"/>
            </p:cNvSpPr>
            <p:nvPr/>
          </p:nvSpPr>
          <p:spPr bwMode="auto">
            <a:xfrm>
              <a:off x="7332944" y="3601240"/>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4" y="4101315"/>
              <a:ext cx="1428759" cy="422665"/>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49</a:t>
            </a:r>
          </a:p>
          <a:p>
            <a:pPr marL="174542"/>
            <a:endParaRPr lang="en-US" sz="1600" b="1" dirty="0" smtClean="0">
              <a:solidFill>
                <a:schemeClr val="tx2"/>
              </a:solidFill>
            </a:endParaRPr>
          </a:p>
          <a:p>
            <a:pPr marL="342900" indent="-342900">
              <a:buFont typeface="+mj-lt"/>
              <a:buAutoNum type="arabicPeriod"/>
            </a:pPr>
            <a:r>
              <a:rPr lang="en-GB" dirty="0" smtClean="0"/>
              <a:t>Sub modules (mortality risk, longevity risk, disability/morbidity risk, life expense risk, revision risk, lapse risk</a:t>
            </a:r>
            <a:r>
              <a:rPr lang="pl-PL" dirty="0" smtClean="0"/>
              <a:t> </a:t>
            </a:r>
            <a:r>
              <a:rPr lang="en-GB" dirty="0" smtClean="0"/>
              <a:t>and life catastrophe risk)</a:t>
            </a:r>
          </a:p>
          <a:p>
            <a:pPr marL="342900" lvl="0" indent="-342900"/>
            <a:endParaRPr lang="en-GB" sz="800" dirty="0" smtClean="0"/>
          </a:p>
          <a:p>
            <a:pPr marL="342900" lvl="0" indent="-342900">
              <a:buFont typeface="+mj-lt"/>
              <a:buAutoNum type="arabicPeriod" startAt="2"/>
            </a:pPr>
            <a:r>
              <a:rPr lang="en-GB" dirty="0" smtClean="0"/>
              <a:t>Approaches to be used in the standard formula for this risk </a:t>
            </a:r>
            <a:r>
              <a:rPr lang="en-GB" b="1" dirty="0" smtClean="0"/>
              <a:t>remain broadly unchanged </a:t>
            </a:r>
            <a:r>
              <a:rPr lang="en-GB" dirty="0" smtClean="0"/>
              <a:t>from that elaborated for QIS4. In general, the calibration levels of the stress scenarios have increased</a:t>
            </a:r>
          </a:p>
          <a:p>
            <a:pPr lvl="1" indent="-342900">
              <a:buFont typeface="Arial" pitchFamily="34" charset="0"/>
              <a:buChar char="•"/>
            </a:pPr>
            <a:r>
              <a:rPr lang="en-GB" sz="1600" dirty="0" smtClean="0"/>
              <a:t>Mortality stress has increased to 15%</a:t>
            </a:r>
          </a:p>
          <a:p>
            <a:pPr lvl="1" indent="-342900">
              <a:buFont typeface="Arial" pitchFamily="34" charset="0"/>
              <a:buChar char="•"/>
            </a:pPr>
            <a:r>
              <a:rPr lang="en-GB" sz="1600" dirty="0" smtClean="0"/>
              <a:t>Morbidity stress increased its first year increase to 50% and added a decrease of 20% to recovery rates</a:t>
            </a:r>
          </a:p>
          <a:p>
            <a:pPr lvl="1" indent="-342900">
              <a:buFont typeface="Arial" pitchFamily="34" charset="0"/>
              <a:buChar char="•"/>
            </a:pPr>
            <a:r>
              <a:rPr lang="en-GB" sz="1600" dirty="0" smtClean="0"/>
              <a:t>Mass lapse stress has increased to 70% for “institutional investors”</a:t>
            </a:r>
          </a:p>
          <a:p>
            <a:pPr lvl="1" indent="-342900">
              <a:buFont typeface="Arial" pitchFamily="34" charset="0"/>
              <a:buChar char="•"/>
            </a:pPr>
            <a:r>
              <a:rPr lang="en-GB" sz="1600" dirty="0" smtClean="0"/>
              <a:t>Catastrophe stress has removed the morbidity increase, but increased the additional deaths to 2.5 per mille</a:t>
            </a:r>
          </a:p>
          <a:p>
            <a:pPr lvl="0">
              <a:buFont typeface="Arial" pitchFamily="34" charset="0"/>
              <a:buChar char="•"/>
            </a:pPr>
            <a:endParaRPr lang="en-GB" sz="1600" dirty="0" smtClean="0"/>
          </a:p>
        </p:txBody>
      </p:sp>
      <p:sp>
        <p:nvSpPr>
          <p:cNvPr id="51" name="Title 1"/>
          <p:cNvSpPr txBox="1">
            <a:spLocks/>
          </p:cNvSpPr>
          <p:nvPr/>
        </p:nvSpPr>
        <p:spPr bwMode="auto">
          <a:xfrm>
            <a:off x="5101432"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CEIOPS’s Advice</a:t>
            </a:r>
          </a:p>
          <a:p>
            <a:pPr marL="174542"/>
            <a:endParaRPr lang="en-US" b="1" i="1" dirty="0" smtClean="0"/>
          </a:p>
          <a:p>
            <a:pPr marL="342900" lvl="0" indent="-342900">
              <a:buFont typeface="+mj-lt"/>
              <a:buAutoNum type="arabicPeriod"/>
            </a:pPr>
            <a:r>
              <a:rPr lang="en-US" dirty="0" smtClean="0"/>
              <a:t>Almost  no changes in comparison to the Consultation paper 49.</a:t>
            </a:r>
          </a:p>
          <a:p>
            <a:pPr marL="342900" lvl="0" indent="-342900">
              <a:buFont typeface="+mj-lt"/>
              <a:buAutoNum type="arabicPeriod"/>
            </a:pPr>
            <a:endParaRPr lang="en-US" i="1" dirty="0" smtClean="0"/>
          </a:p>
          <a:p>
            <a:pPr marL="342900" lvl="0" indent="-342900">
              <a:buFont typeface="+mj-lt"/>
              <a:buAutoNum type="arabicPeriod"/>
            </a:pPr>
            <a:r>
              <a:rPr lang="en-US" dirty="0" smtClean="0"/>
              <a:t>Catastrophe risk: return to previous level of increase of death rates i.e. to 1</a:t>
            </a:r>
            <a:r>
              <a:rPr lang="en-GB" dirty="0" smtClean="0"/>
              <a:t>.5 per mille</a:t>
            </a:r>
            <a:r>
              <a:rPr lang="en-US" dirty="0" smtClean="0"/>
              <a:t> </a:t>
            </a: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Non Life Underwriting Risk </a:t>
            </a:r>
            <a:br>
              <a:rPr lang="en-US" sz="6000" dirty="0" smtClean="0">
                <a:solidFill>
                  <a:srgbClr val="FFFFFF"/>
                </a:solidFill>
                <a:latin typeface="Arial"/>
              </a:rPr>
            </a:br>
            <a:r>
              <a:rPr lang="en-US" sz="4000" dirty="0" smtClean="0">
                <a:solidFill>
                  <a:srgbClr val="FFFFFF"/>
                </a:solidFill>
                <a:latin typeface="Arial"/>
              </a:rPr>
              <a:t>(CP 48)</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25</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Non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26</a:t>
            </a:fld>
            <a:endParaRPr lang="en-US" dirty="0"/>
          </a:p>
        </p:txBody>
      </p:sp>
      <p:sp>
        <p:nvSpPr>
          <p:cNvPr id="83" name="Title 1"/>
          <p:cNvSpPr txBox="1">
            <a:spLocks/>
          </p:cNvSpPr>
          <p:nvPr/>
        </p:nvSpPr>
        <p:spPr bwMode="auto">
          <a:xfrm>
            <a:off x="315086"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48</a:t>
            </a:r>
          </a:p>
          <a:p>
            <a:pPr marL="174542"/>
            <a:endParaRPr lang="en-US" b="1" dirty="0" smtClean="0">
              <a:solidFill>
                <a:schemeClr val="tx2"/>
              </a:solidFill>
              <a:latin typeface="+mn-lt"/>
              <a:ea typeface="+mj-ea"/>
              <a:cs typeface="+mj-cs"/>
            </a:endParaRPr>
          </a:p>
          <a:p>
            <a:pPr marL="342900" indent="-342900">
              <a:buFont typeface="+mj-lt"/>
              <a:buAutoNum type="arabicPeriod"/>
            </a:pPr>
            <a:r>
              <a:rPr lang="en-GB" dirty="0" smtClean="0"/>
              <a:t>Sub modules (</a:t>
            </a:r>
            <a:r>
              <a:rPr lang="en-GB" dirty="0" smtClean="0">
                <a:latin typeface="+mn-lt"/>
              </a:rPr>
              <a:t>premium &amp; reserve risk and catastrophe risk)</a:t>
            </a:r>
          </a:p>
          <a:p>
            <a:pPr lvl="1" indent="-342900">
              <a:buFont typeface="Arial" pitchFamily="34" charset="0"/>
              <a:buChar char="•"/>
            </a:pPr>
            <a:endParaRPr lang="en-GB" sz="800" i="1" dirty="0" smtClean="0">
              <a:latin typeface="+mn-lt"/>
            </a:endParaRPr>
          </a:p>
          <a:p>
            <a:pPr marL="342900" indent="-342900">
              <a:buFont typeface="+mj-lt"/>
              <a:buAutoNum type="arabicPeriod" startAt="2"/>
            </a:pPr>
            <a:r>
              <a:rPr lang="en-US" dirty="0" smtClean="0">
                <a:latin typeface="+mn-lt"/>
              </a:rPr>
              <a:t>Key changes to the formula and approaches used in QIS4</a:t>
            </a:r>
          </a:p>
          <a:p>
            <a:pPr lvl="1" indent="-342900">
              <a:buFont typeface="Arial" pitchFamily="34" charset="0"/>
              <a:buChar char="•"/>
            </a:pPr>
            <a:endParaRPr lang="en-US" sz="800" dirty="0" smtClean="0">
              <a:latin typeface="+mn-lt"/>
            </a:endParaRPr>
          </a:p>
          <a:p>
            <a:pPr lvl="1" indent="-342900">
              <a:buFont typeface="Arial" pitchFamily="34" charset="0"/>
              <a:buChar char="•"/>
            </a:pPr>
            <a:r>
              <a:rPr lang="en-US" sz="1600" dirty="0" smtClean="0">
                <a:latin typeface="+mn-lt"/>
              </a:rPr>
              <a:t>Removal of explicit geographical diversification</a:t>
            </a:r>
            <a:r>
              <a:rPr lang="cs-CZ" sz="1600" dirty="0" smtClean="0">
                <a:latin typeface="+mn-lt"/>
              </a:rPr>
              <a:t> </a:t>
            </a:r>
            <a:r>
              <a:rPr lang="en-US" sz="1600" dirty="0" smtClean="0">
                <a:latin typeface="+mn-lt"/>
              </a:rPr>
              <a:t>benefits</a:t>
            </a:r>
          </a:p>
          <a:p>
            <a:pPr lvl="1" indent="-342900">
              <a:buFont typeface="Arial" pitchFamily="34" charset="0"/>
              <a:buChar char="•"/>
            </a:pPr>
            <a:r>
              <a:rPr lang="en-US" sz="1600" dirty="0" smtClean="0">
                <a:latin typeface="+mn-lt"/>
              </a:rPr>
              <a:t>Adding in explicit allowance for multi-year insurance</a:t>
            </a:r>
            <a:r>
              <a:rPr lang="cs-CZ" sz="1600" dirty="0" smtClean="0">
                <a:latin typeface="+mn-lt"/>
              </a:rPr>
              <a:t> </a:t>
            </a:r>
            <a:r>
              <a:rPr lang="en-US" sz="1600" dirty="0" smtClean="0">
                <a:latin typeface="+mn-lt"/>
              </a:rPr>
              <a:t>policies</a:t>
            </a:r>
          </a:p>
          <a:p>
            <a:pPr lvl="1" indent="-342900">
              <a:buFont typeface="Arial" pitchFamily="34" charset="0"/>
              <a:buChar char="•"/>
            </a:pPr>
            <a:r>
              <a:rPr lang="en-US" sz="1600" dirty="0" smtClean="0">
                <a:latin typeface="+mn-lt"/>
              </a:rPr>
              <a:t>Removal of ‘Method 3’ for</a:t>
            </a:r>
            <a:r>
              <a:rPr lang="cs-CZ" sz="1600" dirty="0" smtClean="0">
                <a:latin typeface="+mn-lt"/>
              </a:rPr>
              <a:t> </a:t>
            </a:r>
            <a:r>
              <a:rPr lang="en-US" sz="1600" dirty="0" smtClean="0">
                <a:latin typeface="+mn-lt"/>
              </a:rPr>
              <a:t>catastrophe risk models</a:t>
            </a:r>
            <a:r>
              <a:rPr lang="cs-CZ" sz="1600" dirty="0" smtClean="0">
                <a:latin typeface="+mn-lt"/>
              </a:rPr>
              <a:t> </a:t>
            </a:r>
            <a:r>
              <a:rPr lang="en-US" sz="1600" dirty="0" smtClean="0">
                <a:latin typeface="+mn-lt"/>
              </a:rPr>
              <a:t>(cat. risk quantified based upon firm-specific exposure</a:t>
            </a:r>
            <a:r>
              <a:rPr lang="cs-CZ" sz="1600" dirty="0" smtClean="0">
                <a:latin typeface="+mn-lt"/>
              </a:rPr>
              <a:t> </a:t>
            </a:r>
            <a:r>
              <a:rPr lang="en-US" sz="1600" dirty="0" smtClean="0">
                <a:latin typeface="+mn-lt"/>
              </a:rPr>
              <a:t>analysis) and use of a more detailed version of</a:t>
            </a:r>
            <a:r>
              <a:rPr lang="cs-CZ" sz="1600" dirty="0" smtClean="0">
                <a:latin typeface="+mn-lt"/>
              </a:rPr>
              <a:t> </a:t>
            </a:r>
            <a:r>
              <a:rPr lang="en-US" sz="1600" dirty="0" smtClean="0">
                <a:latin typeface="+mn-lt"/>
              </a:rPr>
              <a:t>‘Method 2’</a:t>
            </a:r>
          </a:p>
          <a:p>
            <a:pPr lvl="1" indent="-342900">
              <a:buFont typeface="Arial" pitchFamily="34" charset="0"/>
              <a:buChar char="•"/>
            </a:pPr>
            <a:r>
              <a:rPr lang="en-US" sz="1600" dirty="0" smtClean="0">
                <a:latin typeface="+mn-lt"/>
              </a:rPr>
              <a:t>Within premium risk, the removal of credibility</a:t>
            </a:r>
            <a:r>
              <a:rPr lang="cs-CZ" sz="1600" dirty="0" smtClean="0">
                <a:latin typeface="+mn-lt"/>
              </a:rPr>
              <a:t> </a:t>
            </a:r>
            <a:r>
              <a:rPr lang="en-US" sz="1600" dirty="0" smtClean="0">
                <a:latin typeface="+mn-lt"/>
              </a:rPr>
              <a:t>weighting of market-wide standard deviations and</a:t>
            </a:r>
            <a:r>
              <a:rPr lang="cs-CZ" sz="1600" dirty="0" smtClean="0">
                <a:latin typeface="+mn-lt"/>
              </a:rPr>
              <a:t> </a:t>
            </a:r>
            <a:r>
              <a:rPr lang="en-US" sz="1600" dirty="0" smtClean="0">
                <a:latin typeface="+mn-lt"/>
              </a:rPr>
              <a:t>mechanistic undertaking specific estimates</a:t>
            </a:r>
            <a:r>
              <a:rPr lang="cs-CZ" sz="1600" dirty="0" smtClean="0">
                <a:latin typeface="+mn-lt"/>
              </a:rPr>
              <a:t> </a:t>
            </a:r>
            <a:r>
              <a:rPr lang="en-US" sz="1600" dirty="0" smtClean="0">
                <a:latin typeface="+mn-lt"/>
              </a:rPr>
              <a:t>CEIOPS</a:t>
            </a:r>
            <a:r>
              <a:rPr lang="cs-CZ" sz="1600" dirty="0" smtClean="0">
                <a:latin typeface="+mn-lt"/>
              </a:rPr>
              <a:t> </a:t>
            </a:r>
            <a:r>
              <a:rPr lang="en-US" sz="1600" dirty="0" smtClean="0">
                <a:latin typeface="+mn-lt"/>
              </a:rPr>
              <a:t>proposes to simply use market wide factors – however</a:t>
            </a:r>
            <a:r>
              <a:rPr lang="cs-CZ" sz="1600" dirty="0" smtClean="0">
                <a:latin typeface="+mn-lt"/>
              </a:rPr>
              <a:t> </a:t>
            </a:r>
            <a:r>
              <a:rPr lang="en-US" sz="1600" dirty="0" smtClean="0">
                <a:latin typeface="+mn-lt"/>
              </a:rPr>
              <a:t>the use of entity specific parameters is still allowed</a:t>
            </a:r>
          </a:p>
        </p:txBody>
      </p:sp>
      <p:grpSp>
        <p:nvGrpSpPr>
          <p:cNvPr id="51" name="Group 122"/>
          <p:cNvGrpSpPr/>
          <p:nvPr/>
        </p:nvGrpSpPr>
        <p:grpSpPr>
          <a:xfrm>
            <a:off x="8316142" y="172218"/>
            <a:ext cx="1374182" cy="785818"/>
            <a:chOff x="1361836" y="1315226"/>
            <a:chExt cx="7416800" cy="5190515"/>
          </a:xfrm>
        </p:grpSpPr>
        <p:grpSp>
          <p:nvGrpSpPr>
            <p:cNvPr id="52" name="Group 76"/>
            <p:cNvGrpSpPr/>
            <p:nvPr/>
          </p:nvGrpSpPr>
          <p:grpSpPr>
            <a:xfrm>
              <a:off x="1361836" y="1315226"/>
              <a:ext cx="7416800" cy="5190515"/>
              <a:chOff x="1344903" y="1315226"/>
              <a:chExt cx="7416800" cy="5190515"/>
            </a:xfrm>
          </p:grpSpPr>
          <p:sp>
            <p:nvSpPr>
              <p:cNvPr id="9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91" name="Group 42"/>
              <p:cNvGrpSpPr/>
              <p:nvPr/>
            </p:nvGrpSpPr>
            <p:grpSpPr>
              <a:xfrm>
                <a:off x="1344903" y="1315226"/>
                <a:ext cx="7416800" cy="5190515"/>
                <a:chOff x="1327970" y="1315226"/>
                <a:chExt cx="7416800" cy="5190515"/>
              </a:xfrm>
            </p:grpSpPr>
            <p:grpSp>
              <p:nvGrpSpPr>
                <p:cNvPr id="92" name="Group 39"/>
                <p:cNvGrpSpPr/>
                <p:nvPr/>
              </p:nvGrpSpPr>
              <p:grpSpPr>
                <a:xfrm>
                  <a:off x="1327970" y="1315226"/>
                  <a:ext cx="7416800" cy="5190515"/>
                  <a:chOff x="971550" y="1449388"/>
                  <a:chExt cx="7416800" cy="5190515"/>
                </a:xfrm>
              </p:grpSpPr>
              <p:sp>
                <p:nvSpPr>
                  <p:cNvPr id="94"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5"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6"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7"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8"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9"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0"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1"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7"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8"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9"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0"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1"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2"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3"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4"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5"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6"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7"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8"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9" name="Text Box 31"/>
                  <p:cNvSpPr txBox="1">
                    <a:spLocks noChangeArrowheads="1"/>
                  </p:cNvSpPr>
                  <p:nvPr/>
                </p:nvSpPr>
                <p:spPr bwMode="auto">
                  <a:xfrm>
                    <a:off x="4005264" y="6262685"/>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0" name="Text Box 37"/>
                  <p:cNvSpPr txBox="1">
                    <a:spLocks noChangeArrowheads="1"/>
                  </p:cNvSpPr>
                  <p:nvPr/>
                </p:nvSpPr>
                <p:spPr bwMode="auto">
                  <a:xfrm>
                    <a:off x="2743199"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93" name="Oval 92"/>
                <p:cNvSpPr/>
                <p:nvPr/>
              </p:nvSpPr>
              <p:spPr>
                <a:xfrm>
                  <a:off x="5631029" y="2650709"/>
                  <a:ext cx="1338770" cy="1553687"/>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84" name="Text Box 25"/>
            <p:cNvSpPr txBox="1">
              <a:spLocks noChangeArrowheads="1"/>
            </p:cNvSpPr>
            <p:nvPr/>
          </p:nvSpPr>
          <p:spPr bwMode="auto">
            <a:xfrm>
              <a:off x="5832746" y="3101174"/>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5" name="Text Box 25"/>
            <p:cNvSpPr txBox="1">
              <a:spLocks noChangeArrowheads="1"/>
            </p:cNvSpPr>
            <p:nvPr/>
          </p:nvSpPr>
          <p:spPr bwMode="auto">
            <a:xfrm>
              <a:off x="5821638" y="360123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7" name="Text Box 25"/>
            <p:cNvSpPr txBox="1">
              <a:spLocks noChangeArrowheads="1"/>
            </p:cNvSpPr>
            <p:nvPr/>
          </p:nvSpPr>
          <p:spPr bwMode="auto">
            <a:xfrm>
              <a:off x="7332944" y="3101174"/>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8" name="Text Box 25"/>
            <p:cNvSpPr txBox="1">
              <a:spLocks noChangeArrowheads="1"/>
            </p:cNvSpPr>
            <p:nvPr/>
          </p:nvSpPr>
          <p:spPr bwMode="auto">
            <a:xfrm>
              <a:off x="7332944" y="3601239"/>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9" name="Text Box 25"/>
            <p:cNvSpPr txBox="1">
              <a:spLocks noChangeArrowheads="1"/>
            </p:cNvSpPr>
            <p:nvPr/>
          </p:nvSpPr>
          <p:spPr bwMode="auto">
            <a:xfrm>
              <a:off x="7332944" y="4101315"/>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123"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174542"/>
            <a:endParaRPr lang="en-US" b="1" dirty="0" smtClean="0">
              <a:solidFill>
                <a:schemeClr val="tx2"/>
              </a:solidFill>
              <a:latin typeface="+mn-lt"/>
              <a:ea typeface="+mj-ea"/>
              <a:cs typeface="+mj-cs"/>
            </a:endParaRPr>
          </a:p>
          <a:p>
            <a:pPr marL="342900" lvl="1" indent="-342900">
              <a:buFont typeface="+mj-lt"/>
              <a:buAutoNum type="alphaUcPeriod"/>
            </a:pPr>
            <a:r>
              <a:rPr lang="en-US" dirty="0" smtClean="0"/>
              <a:t>QIS4 standard formula is </a:t>
            </a:r>
            <a:r>
              <a:rPr lang="en-GB" dirty="0" smtClean="0"/>
              <a:t>recognised</a:t>
            </a:r>
            <a:r>
              <a:rPr lang="en-US" dirty="0" smtClean="0"/>
              <a:t> as being unable to cope well with </a:t>
            </a:r>
            <a:r>
              <a:rPr lang="en-GB" dirty="0" smtClean="0"/>
              <a:t>recognising</a:t>
            </a:r>
            <a:r>
              <a:rPr lang="en-US" dirty="0" smtClean="0"/>
              <a:t> the full risk mitigation effect of certain risk mitigation arrangements. </a:t>
            </a:r>
            <a:r>
              <a:rPr lang="en-US" dirty="0" smtClean="0">
                <a:latin typeface="+mn-lt"/>
              </a:rPr>
              <a:t>Companies with complex risk mitigation arrangements should consider at least partial internal models</a:t>
            </a:r>
          </a:p>
          <a:p>
            <a:pPr marL="342900" lvl="1" indent="-342900">
              <a:buFont typeface="+mj-lt"/>
              <a:buAutoNum type="alphaUcPeriod"/>
            </a:pPr>
            <a:endParaRPr lang="en-US" dirty="0" smtClean="0">
              <a:latin typeface="+mn-lt"/>
            </a:endParaRPr>
          </a:p>
          <a:p>
            <a:pPr marL="342900" lvl="1" indent="-342900">
              <a:buFont typeface="+mj-lt"/>
              <a:buAutoNum type="alphaUcPeriod"/>
            </a:pPr>
            <a:endParaRPr lang="en-US" dirty="0" smtClean="0"/>
          </a:p>
          <a:p>
            <a:pPr lvl="1" indent="-342900"/>
            <a:endParaRPr lang="en-US" i="1" dirty="0" smtClean="0">
              <a:solidFill>
                <a:schemeClr val="dk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Non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27</a:t>
            </a:fld>
            <a:endParaRPr lang="en-US" dirty="0"/>
          </a:p>
        </p:txBody>
      </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48</a:t>
            </a:r>
          </a:p>
          <a:p>
            <a:pPr marL="174542"/>
            <a:endParaRPr lang="en-US" b="1" dirty="0" smtClean="0">
              <a:solidFill>
                <a:schemeClr val="tx2"/>
              </a:solidFill>
            </a:endParaRPr>
          </a:p>
          <a:p>
            <a:pPr marL="342900" indent="-342900">
              <a:buFont typeface="+mj-lt"/>
              <a:buAutoNum type="arabicPeriod"/>
            </a:pPr>
            <a:r>
              <a:rPr lang="en-GB" dirty="0" smtClean="0"/>
              <a:t>Sub modules (premium &amp; reserve risk and catastrophe risk)</a:t>
            </a:r>
          </a:p>
          <a:p>
            <a:pPr lvl="1" indent="-342900">
              <a:buFont typeface="Arial" pitchFamily="34" charset="0"/>
              <a:buChar char="•"/>
            </a:pPr>
            <a:endParaRPr lang="en-GB" sz="800" i="1" dirty="0" smtClean="0"/>
          </a:p>
          <a:p>
            <a:pPr marL="342900" indent="-342900">
              <a:buFont typeface="+mj-lt"/>
              <a:buAutoNum type="arabicPeriod" startAt="2"/>
            </a:pPr>
            <a:r>
              <a:rPr lang="en-US" dirty="0" smtClean="0"/>
              <a:t>Key changes to the formula and approaches used in QIS4</a:t>
            </a:r>
          </a:p>
          <a:p>
            <a:pPr lvl="1" indent="-342900">
              <a:buFont typeface="Arial" pitchFamily="34" charset="0"/>
              <a:buChar char="•"/>
            </a:pPr>
            <a:endParaRPr lang="en-US" sz="800" dirty="0" smtClean="0"/>
          </a:p>
          <a:p>
            <a:pPr lvl="1" indent="-342900">
              <a:buFont typeface="Arial" pitchFamily="34" charset="0"/>
              <a:buChar char="•"/>
            </a:pPr>
            <a:r>
              <a:rPr lang="en-US" sz="1600" dirty="0" smtClean="0"/>
              <a:t>Removal of explicit geographical diversification</a:t>
            </a:r>
            <a:r>
              <a:rPr lang="cs-CZ" sz="1600" dirty="0" smtClean="0"/>
              <a:t> </a:t>
            </a:r>
            <a:r>
              <a:rPr lang="en-US" sz="1600" dirty="0" smtClean="0"/>
              <a:t>benefits</a:t>
            </a:r>
          </a:p>
          <a:p>
            <a:pPr lvl="1" indent="-342900">
              <a:buFont typeface="Arial" pitchFamily="34" charset="0"/>
              <a:buChar char="•"/>
            </a:pPr>
            <a:r>
              <a:rPr lang="en-US" sz="1600" dirty="0" smtClean="0"/>
              <a:t>Adding in explicit allowance for multi-year insurance</a:t>
            </a:r>
            <a:r>
              <a:rPr lang="cs-CZ" sz="1600" dirty="0" smtClean="0"/>
              <a:t> </a:t>
            </a:r>
            <a:r>
              <a:rPr lang="en-US" sz="1600" dirty="0" smtClean="0"/>
              <a:t>policies</a:t>
            </a:r>
          </a:p>
          <a:p>
            <a:pPr lvl="1" indent="-342900">
              <a:buFont typeface="Arial" pitchFamily="34" charset="0"/>
              <a:buChar char="•"/>
            </a:pPr>
            <a:r>
              <a:rPr lang="en-US" sz="1600" dirty="0" smtClean="0"/>
              <a:t>Removal of ‘Method 3’ for</a:t>
            </a:r>
            <a:r>
              <a:rPr lang="cs-CZ" sz="1600" dirty="0" smtClean="0"/>
              <a:t> </a:t>
            </a:r>
            <a:r>
              <a:rPr lang="en-US" sz="1600" dirty="0" smtClean="0"/>
              <a:t>catastrophe risk models</a:t>
            </a:r>
            <a:r>
              <a:rPr lang="cs-CZ" sz="1600" dirty="0" smtClean="0"/>
              <a:t> </a:t>
            </a:r>
            <a:r>
              <a:rPr lang="en-US" sz="1600" dirty="0" smtClean="0"/>
              <a:t>(cat. risk quantified based upon firm-specific exposure</a:t>
            </a:r>
            <a:r>
              <a:rPr lang="cs-CZ" sz="1600" dirty="0" smtClean="0"/>
              <a:t> </a:t>
            </a:r>
            <a:r>
              <a:rPr lang="en-US" sz="1600" dirty="0" smtClean="0"/>
              <a:t>analysis) and use of a more detailed version of</a:t>
            </a:r>
            <a:r>
              <a:rPr lang="cs-CZ" sz="1600" dirty="0" smtClean="0"/>
              <a:t> </a:t>
            </a:r>
            <a:r>
              <a:rPr lang="en-US" sz="1600" dirty="0" smtClean="0"/>
              <a:t>‘Method 2’</a:t>
            </a:r>
          </a:p>
          <a:p>
            <a:pPr lvl="1" indent="-342900">
              <a:buFont typeface="Arial" pitchFamily="34" charset="0"/>
              <a:buChar char="•"/>
            </a:pPr>
            <a:r>
              <a:rPr lang="en-US" sz="1600" dirty="0" smtClean="0"/>
              <a:t>Within premium risk, the removal of credibility</a:t>
            </a:r>
            <a:r>
              <a:rPr lang="cs-CZ" sz="1600" dirty="0" smtClean="0"/>
              <a:t> </a:t>
            </a:r>
            <a:r>
              <a:rPr lang="en-US" sz="1600" dirty="0" smtClean="0"/>
              <a:t>weighting of market-wide standard deviations and</a:t>
            </a:r>
            <a:r>
              <a:rPr lang="cs-CZ" sz="1600" dirty="0" smtClean="0"/>
              <a:t> </a:t>
            </a:r>
            <a:r>
              <a:rPr lang="en-US" sz="1600" dirty="0" smtClean="0"/>
              <a:t>mechanistic undertaking specific estimates</a:t>
            </a:r>
            <a:r>
              <a:rPr lang="cs-CZ" sz="1600" dirty="0" smtClean="0"/>
              <a:t> </a:t>
            </a:r>
            <a:r>
              <a:rPr lang="en-US" sz="1600" dirty="0" smtClean="0"/>
              <a:t>CEIOPS</a:t>
            </a:r>
            <a:r>
              <a:rPr lang="cs-CZ" sz="1600" dirty="0" smtClean="0"/>
              <a:t> </a:t>
            </a:r>
            <a:r>
              <a:rPr lang="en-US" sz="1600" dirty="0" smtClean="0"/>
              <a:t>proposes to simply use market wide factors – however</a:t>
            </a:r>
            <a:r>
              <a:rPr lang="cs-CZ" sz="1600" dirty="0" smtClean="0"/>
              <a:t> </a:t>
            </a:r>
            <a:r>
              <a:rPr lang="en-US" sz="1600" dirty="0" smtClean="0"/>
              <a:t>the use of entity specific parameters is still allowed</a:t>
            </a: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grpSp>
        <p:nvGrpSpPr>
          <p:cNvPr id="3" name="Group 122"/>
          <p:cNvGrpSpPr/>
          <p:nvPr/>
        </p:nvGrpSpPr>
        <p:grpSpPr>
          <a:xfrm>
            <a:off x="8316142" y="172218"/>
            <a:ext cx="1374182" cy="785818"/>
            <a:chOff x="1361836" y="1315226"/>
            <a:chExt cx="7416800" cy="5190515"/>
          </a:xfrm>
        </p:grpSpPr>
        <p:grpSp>
          <p:nvGrpSpPr>
            <p:cNvPr id="5" name="Group 76"/>
            <p:cNvGrpSpPr/>
            <p:nvPr/>
          </p:nvGrpSpPr>
          <p:grpSpPr>
            <a:xfrm>
              <a:off x="1361836" y="1315226"/>
              <a:ext cx="7416800" cy="5190515"/>
              <a:chOff x="1344903" y="1315226"/>
              <a:chExt cx="7416800" cy="5190515"/>
            </a:xfrm>
          </p:grpSpPr>
          <p:sp>
            <p:nvSpPr>
              <p:cNvPr id="9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190515"/>
                <a:chOff x="1327970" y="1315226"/>
                <a:chExt cx="7416800" cy="5190515"/>
              </a:xfrm>
            </p:grpSpPr>
            <p:grpSp>
              <p:nvGrpSpPr>
                <p:cNvPr id="7" name="Group 39"/>
                <p:cNvGrpSpPr/>
                <p:nvPr/>
              </p:nvGrpSpPr>
              <p:grpSpPr>
                <a:xfrm>
                  <a:off x="1327970" y="1315226"/>
                  <a:ext cx="7416800" cy="5190515"/>
                  <a:chOff x="971550" y="1449388"/>
                  <a:chExt cx="7416800" cy="5190515"/>
                </a:xfrm>
              </p:grpSpPr>
              <p:sp>
                <p:nvSpPr>
                  <p:cNvPr id="94"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5"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6"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7"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8"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9"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0"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1"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7"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8"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9"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0"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1"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2"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3"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4"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5"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6"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7"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8"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9" name="Text Box 31"/>
                  <p:cNvSpPr txBox="1">
                    <a:spLocks noChangeArrowheads="1"/>
                  </p:cNvSpPr>
                  <p:nvPr/>
                </p:nvSpPr>
                <p:spPr bwMode="auto">
                  <a:xfrm>
                    <a:off x="4005264" y="6262685"/>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0" name="Text Box 37"/>
                  <p:cNvSpPr txBox="1">
                    <a:spLocks noChangeArrowheads="1"/>
                  </p:cNvSpPr>
                  <p:nvPr/>
                </p:nvSpPr>
                <p:spPr bwMode="auto">
                  <a:xfrm>
                    <a:off x="2743199"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93" name="Oval 92"/>
                <p:cNvSpPr/>
                <p:nvPr/>
              </p:nvSpPr>
              <p:spPr>
                <a:xfrm>
                  <a:off x="5631029" y="2650709"/>
                  <a:ext cx="1338770" cy="1553687"/>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84" name="Text Box 25"/>
            <p:cNvSpPr txBox="1">
              <a:spLocks noChangeArrowheads="1"/>
            </p:cNvSpPr>
            <p:nvPr/>
          </p:nvSpPr>
          <p:spPr bwMode="auto">
            <a:xfrm>
              <a:off x="5832746" y="3101174"/>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5" name="Text Box 25"/>
            <p:cNvSpPr txBox="1">
              <a:spLocks noChangeArrowheads="1"/>
            </p:cNvSpPr>
            <p:nvPr/>
          </p:nvSpPr>
          <p:spPr bwMode="auto">
            <a:xfrm>
              <a:off x="5821638" y="360123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7" name="Text Box 25"/>
            <p:cNvSpPr txBox="1">
              <a:spLocks noChangeArrowheads="1"/>
            </p:cNvSpPr>
            <p:nvPr/>
          </p:nvSpPr>
          <p:spPr bwMode="auto">
            <a:xfrm>
              <a:off x="7332944" y="3101174"/>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8" name="Text Box 25"/>
            <p:cNvSpPr txBox="1">
              <a:spLocks noChangeArrowheads="1"/>
            </p:cNvSpPr>
            <p:nvPr/>
          </p:nvSpPr>
          <p:spPr bwMode="auto">
            <a:xfrm>
              <a:off x="7332944" y="3601239"/>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9" name="Text Box 25"/>
            <p:cNvSpPr txBox="1">
              <a:spLocks noChangeArrowheads="1"/>
            </p:cNvSpPr>
            <p:nvPr/>
          </p:nvSpPr>
          <p:spPr bwMode="auto">
            <a:xfrm>
              <a:off x="7332944" y="4101315"/>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174542"/>
            <a:endParaRPr lang="en-US" b="1" i="1" dirty="0" smtClean="0"/>
          </a:p>
          <a:p>
            <a:pPr marL="342900" indent="-342900">
              <a:buFont typeface="+mj-lt"/>
              <a:buAutoNum type="arabicPeriod"/>
            </a:pPr>
            <a:r>
              <a:rPr lang="de-DE" dirty="0" smtClean="0"/>
              <a:t>Compared to QIS4 there seems to be a movement to simpler but also more prudent calculations</a:t>
            </a:r>
          </a:p>
          <a:p>
            <a:pPr marL="342900" indent="-342900">
              <a:buFont typeface="+mj-lt"/>
              <a:buAutoNum type="arabicPeriod"/>
            </a:pPr>
            <a:endParaRPr lang="en-US" dirty="0" smtClean="0"/>
          </a:p>
          <a:p>
            <a:pPr marL="342900" indent="-342900">
              <a:buFont typeface="+mj-lt"/>
              <a:buAutoNum type="arabicPeriod"/>
            </a:pPr>
            <a:r>
              <a:rPr lang="en-US" dirty="0" smtClean="0"/>
              <a:t>Diversification effects should be considered appropriately in the standard formula (</a:t>
            </a:r>
            <a:r>
              <a:rPr lang="hu-HU" dirty="0" smtClean="0"/>
              <a:t>S</a:t>
            </a:r>
            <a:r>
              <a:rPr lang="de-DE" dirty="0" smtClean="0"/>
              <a:t>trong case for recognising geographical diversification)</a:t>
            </a:r>
          </a:p>
          <a:p>
            <a:pPr lvl="1" indent="-342900">
              <a:buFont typeface="Arial" pitchFamily="34" charset="0"/>
              <a:buChar char="•"/>
              <a:defRPr/>
            </a:pPr>
            <a:endParaRPr lang="en-US" i="1" dirty="0" smtClean="0"/>
          </a:p>
          <a:p>
            <a:pPr marL="342900" lvl="1" indent="-342900">
              <a:buFont typeface="+mj-lt"/>
              <a:buAutoNum type="arabicPeriod" startAt="3"/>
              <a:defRPr/>
            </a:pPr>
            <a:r>
              <a:rPr lang="de-DE" dirty="0" smtClean="0"/>
              <a:t>CEA strongly recommends the use of entity specific parameters</a:t>
            </a:r>
          </a:p>
          <a:p>
            <a:pPr marL="342900" lvl="1" indent="-342900">
              <a:buFont typeface="+mj-lt"/>
              <a:buAutoNum type="arabicPeriod" startAt="3"/>
              <a:defRPr/>
            </a:pPr>
            <a:endParaRPr lang="en-GB" dirty="0" smtClean="0"/>
          </a:p>
          <a:p>
            <a:pPr marL="342900" lvl="1" indent="-342900">
              <a:buFont typeface="+mj-lt"/>
              <a:buAutoNum type="arabicPeriod" startAt="3"/>
              <a:defRPr/>
            </a:pPr>
            <a:r>
              <a:rPr lang="hu-HU" dirty="0" smtClean="0"/>
              <a:t>F</a:t>
            </a:r>
            <a:r>
              <a:rPr lang="de-DE" dirty="0" smtClean="0"/>
              <a:t>inding a workable solution for an improved recognition on non prop transactions under the standard formula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Non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28</a:t>
            </a:fld>
            <a:endParaRPr lang="en-US" dirty="0"/>
          </a:p>
        </p:txBody>
      </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48</a:t>
            </a:r>
          </a:p>
          <a:p>
            <a:pPr marL="174542"/>
            <a:endParaRPr lang="en-US" b="1" dirty="0" smtClean="0">
              <a:solidFill>
                <a:schemeClr val="tx2"/>
              </a:solidFill>
            </a:endParaRPr>
          </a:p>
          <a:p>
            <a:pPr marL="342900" indent="-342900">
              <a:buFont typeface="+mj-lt"/>
              <a:buAutoNum type="arabicPeriod"/>
            </a:pPr>
            <a:r>
              <a:rPr lang="en-GB" dirty="0" smtClean="0"/>
              <a:t>Sub modules (premium &amp; reserve risk and catastrophe risk)</a:t>
            </a:r>
          </a:p>
          <a:p>
            <a:pPr lvl="1" indent="-342900">
              <a:buFont typeface="Arial" pitchFamily="34" charset="0"/>
              <a:buChar char="•"/>
            </a:pPr>
            <a:endParaRPr lang="en-GB" sz="800" i="1" dirty="0" smtClean="0"/>
          </a:p>
          <a:p>
            <a:pPr marL="342900" indent="-342900">
              <a:buFont typeface="+mj-lt"/>
              <a:buAutoNum type="arabicPeriod" startAt="2"/>
            </a:pPr>
            <a:r>
              <a:rPr lang="en-US" dirty="0" smtClean="0"/>
              <a:t>Key changes to the formula and approaches used in QIS4</a:t>
            </a:r>
          </a:p>
          <a:p>
            <a:pPr lvl="1" indent="-342900">
              <a:buFont typeface="Arial" pitchFamily="34" charset="0"/>
              <a:buChar char="•"/>
            </a:pPr>
            <a:endParaRPr lang="en-US" sz="800" dirty="0" smtClean="0"/>
          </a:p>
          <a:p>
            <a:pPr lvl="1" indent="-342900">
              <a:buFont typeface="Arial" pitchFamily="34" charset="0"/>
              <a:buChar char="•"/>
            </a:pPr>
            <a:r>
              <a:rPr lang="en-US" sz="1600" dirty="0" smtClean="0"/>
              <a:t>Removal of explicit geographical diversification</a:t>
            </a:r>
            <a:r>
              <a:rPr lang="cs-CZ" sz="1600" dirty="0" smtClean="0"/>
              <a:t> </a:t>
            </a:r>
            <a:r>
              <a:rPr lang="en-US" sz="1600" dirty="0" smtClean="0"/>
              <a:t>benefits</a:t>
            </a:r>
          </a:p>
          <a:p>
            <a:pPr lvl="1" indent="-342900">
              <a:buFont typeface="Arial" pitchFamily="34" charset="0"/>
              <a:buChar char="•"/>
            </a:pPr>
            <a:r>
              <a:rPr lang="en-US" sz="1600" dirty="0" smtClean="0"/>
              <a:t>Adding in explicit allowance for multi-year insurance</a:t>
            </a:r>
            <a:r>
              <a:rPr lang="cs-CZ" sz="1600" dirty="0" smtClean="0"/>
              <a:t> </a:t>
            </a:r>
            <a:r>
              <a:rPr lang="en-US" sz="1600" dirty="0" smtClean="0"/>
              <a:t>policies</a:t>
            </a:r>
          </a:p>
          <a:p>
            <a:pPr lvl="1" indent="-342900">
              <a:buFont typeface="Arial" pitchFamily="34" charset="0"/>
              <a:buChar char="•"/>
            </a:pPr>
            <a:r>
              <a:rPr lang="en-US" sz="1600" dirty="0" smtClean="0"/>
              <a:t>Removal of ‘Method 3’ for</a:t>
            </a:r>
            <a:r>
              <a:rPr lang="cs-CZ" sz="1600" dirty="0" smtClean="0"/>
              <a:t> </a:t>
            </a:r>
            <a:r>
              <a:rPr lang="en-US" sz="1600" dirty="0" smtClean="0"/>
              <a:t>catastrophe risk models</a:t>
            </a:r>
            <a:r>
              <a:rPr lang="cs-CZ" sz="1600" dirty="0" smtClean="0"/>
              <a:t> </a:t>
            </a:r>
            <a:r>
              <a:rPr lang="en-US" sz="1600" dirty="0" smtClean="0"/>
              <a:t>(cat. risk quantified based upon firm-specific exposure</a:t>
            </a:r>
            <a:r>
              <a:rPr lang="cs-CZ" sz="1600" dirty="0" smtClean="0"/>
              <a:t> </a:t>
            </a:r>
            <a:r>
              <a:rPr lang="en-US" sz="1600" dirty="0" smtClean="0"/>
              <a:t>analysis) and use of a more detailed version of</a:t>
            </a:r>
            <a:r>
              <a:rPr lang="cs-CZ" sz="1600" dirty="0" smtClean="0"/>
              <a:t> </a:t>
            </a:r>
            <a:r>
              <a:rPr lang="en-US" sz="1600" dirty="0" smtClean="0"/>
              <a:t>‘Method 2’</a:t>
            </a:r>
          </a:p>
          <a:p>
            <a:pPr lvl="1" indent="-342900">
              <a:buFont typeface="Arial" pitchFamily="34" charset="0"/>
              <a:buChar char="•"/>
            </a:pPr>
            <a:r>
              <a:rPr lang="en-US" sz="1600" dirty="0" smtClean="0"/>
              <a:t>Within premium risk, the removal of credibility</a:t>
            </a:r>
            <a:r>
              <a:rPr lang="cs-CZ" sz="1600" dirty="0" smtClean="0"/>
              <a:t> </a:t>
            </a:r>
            <a:r>
              <a:rPr lang="en-US" sz="1600" dirty="0" smtClean="0"/>
              <a:t>weighting of market-wide standard deviations and</a:t>
            </a:r>
            <a:r>
              <a:rPr lang="cs-CZ" sz="1600" dirty="0" smtClean="0"/>
              <a:t> </a:t>
            </a:r>
            <a:r>
              <a:rPr lang="en-US" sz="1600" dirty="0" smtClean="0"/>
              <a:t>mechanistic undertaking specific estimates</a:t>
            </a:r>
            <a:r>
              <a:rPr lang="cs-CZ" sz="1600" dirty="0" smtClean="0"/>
              <a:t> </a:t>
            </a:r>
            <a:r>
              <a:rPr lang="en-US" sz="1600" dirty="0" smtClean="0"/>
              <a:t>CEIOPS</a:t>
            </a:r>
            <a:r>
              <a:rPr lang="cs-CZ" sz="1600" dirty="0" smtClean="0"/>
              <a:t> </a:t>
            </a:r>
            <a:r>
              <a:rPr lang="en-US" sz="1600" dirty="0" smtClean="0"/>
              <a:t>proposes to simply use market wide factors – however</a:t>
            </a:r>
            <a:r>
              <a:rPr lang="cs-CZ" sz="1600" dirty="0" smtClean="0"/>
              <a:t> </a:t>
            </a:r>
            <a:r>
              <a:rPr lang="en-US" sz="1600" dirty="0" smtClean="0"/>
              <a:t>the use of entity specific parameters is still allowed</a:t>
            </a: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grpSp>
        <p:nvGrpSpPr>
          <p:cNvPr id="3" name="Group 122"/>
          <p:cNvGrpSpPr/>
          <p:nvPr/>
        </p:nvGrpSpPr>
        <p:grpSpPr>
          <a:xfrm>
            <a:off x="8316142" y="172218"/>
            <a:ext cx="1374182" cy="785818"/>
            <a:chOff x="1361836" y="1315226"/>
            <a:chExt cx="7416800" cy="5190515"/>
          </a:xfrm>
        </p:grpSpPr>
        <p:grpSp>
          <p:nvGrpSpPr>
            <p:cNvPr id="5" name="Group 76"/>
            <p:cNvGrpSpPr/>
            <p:nvPr/>
          </p:nvGrpSpPr>
          <p:grpSpPr>
            <a:xfrm>
              <a:off x="1361836" y="1315226"/>
              <a:ext cx="7416800" cy="5190515"/>
              <a:chOff x="1344903" y="1315226"/>
              <a:chExt cx="7416800" cy="5190515"/>
            </a:xfrm>
          </p:grpSpPr>
          <p:sp>
            <p:nvSpPr>
              <p:cNvPr id="9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190515"/>
                <a:chOff x="1327970" y="1315226"/>
                <a:chExt cx="7416800" cy="5190515"/>
              </a:xfrm>
            </p:grpSpPr>
            <p:grpSp>
              <p:nvGrpSpPr>
                <p:cNvPr id="7" name="Group 39"/>
                <p:cNvGrpSpPr/>
                <p:nvPr/>
              </p:nvGrpSpPr>
              <p:grpSpPr>
                <a:xfrm>
                  <a:off x="1327970" y="1315226"/>
                  <a:ext cx="7416800" cy="5190515"/>
                  <a:chOff x="971550" y="1449388"/>
                  <a:chExt cx="7416800" cy="5190515"/>
                </a:xfrm>
              </p:grpSpPr>
              <p:sp>
                <p:nvSpPr>
                  <p:cNvPr id="94"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5"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6"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7"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8"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9"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0"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1"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7"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8"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9"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0"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1"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2"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3"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4"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5"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6"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7"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8"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9" name="Text Box 31"/>
                  <p:cNvSpPr txBox="1">
                    <a:spLocks noChangeArrowheads="1"/>
                  </p:cNvSpPr>
                  <p:nvPr/>
                </p:nvSpPr>
                <p:spPr bwMode="auto">
                  <a:xfrm>
                    <a:off x="4005264" y="6262685"/>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0" name="Text Box 37"/>
                  <p:cNvSpPr txBox="1">
                    <a:spLocks noChangeArrowheads="1"/>
                  </p:cNvSpPr>
                  <p:nvPr/>
                </p:nvSpPr>
                <p:spPr bwMode="auto">
                  <a:xfrm>
                    <a:off x="2743199"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93" name="Oval 92"/>
                <p:cNvSpPr/>
                <p:nvPr/>
              </p:nvSpPr>
              <p:spPr>
                <a:xfrm>
                  <a:off x="5631029" y="2650709"/>
                  <a:ext cx="1338770" cy="1553687"/>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84" name="Text Box 25"/>
            <p:cNvSpPr txBox="1">
              <a:spLocks noChangeArrowheads="1"/>
            </p:cNvSpPr>
            <p:nvPr/>
          </p:nvSpPr>
          <p:spPr bwMode="auto">
            <a:xfrm>
              <a:off x="5832746" y="3101174"/>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5" name="Text Box 25"/>
            <p:cNvSpPr txBox="1">
              <a:spLocks noChangeArrowheads="1"/>
            </p:cNvSpPr>
            <p:nvPr/>
          </p:nvSpPr>
          <p:spPr bwMode="auto">
            <a:xfrm>
              <a:off x="5821638" y="360123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7" name="Text Box 25"/>
            <p:cNvSpPr txBox="1">
              <a:spLocks noChangeArrowheads="1"/>
            </p:cNvSpPr>
            <p:nvPr/>
          </p:nvSpPr>
          <p:spPr bwMode="auto">
            <a:xfrm>
              <a:off x="7332944" y="3101174"/>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8" name="Text Box 25"/>
            <p:cNvSpPr txBox="1">
              <a:spLocks noChangeArrowheads="1"/>
            </p:cNvSpPr>
            <p:nvPr/>
          </p:nvSpPr>
          <p:spPr bwMode="auto">
            <a:xfrm>
              <a:off x="7332944" y="3601239"/>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9" name="Text Box 25"/>
            <p:cNvSpPr txBox="1">
              <a:spLocks noChangeArrowheads="1"/>
            </p:cNvSpPr>
            <p:nvPr/>
          </p:nvSpPr>
          <p:spPr bwMode="auto">
            <a:xfrm>
              <a:off x="7332944" y="4101315"/>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174542"/>
            <a:endParaRPr lang="en-US" b="1" i="1" dirty="0" smtClean="0"/>
          </a:p>
          <a:p>
            <a:pPr marL="342900" indent="-342900">
              <a:buFont typeface="+mj-lt"/>
              <a:buAutoNum type="arabicPeriod"/>
            </a:pPr>
            <a:r>
              <a:rPr lang="en-US" dirty="0" smtClean="0"/>
              <a:t>Non-life risk module is departing from being risk sensitive</a:t>
            </a:r>
          </a:p>
          <a:p>
            <a:pPr lvl="1" indent="-342900">
              <a:buFont typeface="Arial" pitchFamily="34" charset="0"/>
              <a:buChar char="•"/>
              <a:defRPr/>
            </a:pPr>
            <a:endParaRPr lang="en-US" i="1" dirty="0" smtClean="0">
              <a:latin typeface="+mn-lt"/>
            </a:endParaRPr>
          </a:p>
          <a:p>
            <a:pPr marL="342900" indent="-342900">
              <a:buFont typeface="+mj-lt"/>
              <a:buAutoNum type="arabicPeriod"/>
            </a:pPr>
            <a:r>
              <a:rPr lang="en-US" dirty="0" smtClean="0"/>
              <a:t>Calibration should ensure a one-year time-period for solvency purposes</a:t>
            </a:r>
          </a:p>
          <a:p>
            <a:pPr marL="342900" indent="-342900">
              <a:buFont typeface="+mj-lt"/>
              <a:buAutoNum type="arabicPeriod"/>
            </a:pPr>
            <a:endParaRPr lang="en-US" dirty="0" smtClean="0"/>
          </a:p>
          <a:p>
            <a:pPr marL="342900" lvl="0" indent="-342900">
              <a:buFont typeface="+mj-lt"/>
              <a:buAutoNum type="arabicPeriod"/>
            </a:pPr>
            <a:r>
              <a:rPr lang="en-US" dirty="0" smtClean="0"/>
              <a:t>Segmentation should be more product-oriented</a:t>
            </a:r>
          </a:p>
          <a:p>
            <a:pPr marL="342900" lvl="0" indent="-342900">
              <a:buFont typeface="+mj-lt"/>
              <a:buAutoNum type="arabicPeriod"/>
            </a:pPr>
            <a:endParaRPr lang="en-US" dirty="0" smtClean="0"/>
          </a:p>
          <a:p>
            <a:pPr marL="342900" lvl="0" indent="-342900">
              <a:buFont typeface="+mj-lt"/>
              <a:buAutoNum type="arabicPeriod"/>
            </a:pPr>
            <a:r>
              <a:rPr lang="en-US" dirty="0" smtClean="0"/>
              <a:t>Calibration of stresses required to quantify impact on capital requirements</a:t>
            </a:r>
          </a:p>
          <a:p>
            <a:pPr marL="342900" lvl="0" indent="-342900">
              <a:buFont typeface="+mj-lt"/>
              <a:buAutoNum type="arabicPeriod"/>
            </a:pPr>
            <a:endParaRPr lang="en-US" dirty="0" smtClean="0"/>
          </a:p>
          <a:p>
            <a:pPr marL="342900" lvl="0" indent="-342900">
              <a:buFont typeface="+mj-lt"/>
              <a:buAutoNum type="arabicPeriod"/>
            </a:pPr>
            <a:r>
              <a:rPr lang="en-US" dirty="0" smtClean="0"/>
              <a:t>Further detail on Non-proportional reinsurance required</a:t>
            </a:r>
          </a:p>
          <a:p>
            <a:pPr marL="342900" lvl="0" indent="-34290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Non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29</a:t>
            </a:fld>
            <a:endParaRPr lang="en-US" dirty="0"/>
          </a:p>
        </p:txBody>
      </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48</a:t>
            </a:r>
          </a:p>
          <a:p>
            <a:pPr marL="174542"/>
            <a:endParaRPr lang="en-US" b="1" dirty="0" smtClean="0">
              <a:solidFill>
                <a:schemeClr val="tx2"/>
              </a:solidFill>
            </a:endParaRPr>
          </a:p>
          <a:p>
            <a:pPr marL="342900" indent="-342900">
              <a:buFont typeface="+mj-lt"/>
              <a:buAutoNum type="arabicPeriod"/>
            </a:pPr>
            <a:r>
              <a:rPr lang="en-GB" dirty="0" smtClean="0"/>
              <a:t>Sub modules (premium &amp; reserve risk and catastrophe risk)</a:t>
            </a:r>
          </a:p>
          <a:p>
            <a:pPr lvl="1" indent="-342900">
              <a:buFont typeface="Arial" pitchFamily="34" charset="0"/>
              <a:buChar char="•"/>
            </a:pPr>
            <a:endParaRPr lang="en-GB" sz="800" i="1" dirty="0" smtClean="0"/>
          </a:p>
          <a:p>
            <a:pPr marL="342900" indent="-342900">
              <a:buFont typeface="+mj-lt"/>
              <a:buAutoNum type="arabicPeriod" startAt="2"/>
            </a:pPr>
            <a:r>
              <a:rPr lang="en-US" dirty="0" smtClean="0"/>
              <a:t>Key changes to the formula and approaches used in QIS4</a:t>
            </a:r>
          </a:p>
          <a:p>
            <a:pPr lvl="1" indent="-342900">
              <a:buFont typeface="Arial" pitchFamily="34" charset="0"/>
              <a:buChar char="•"/>
            </a:pPr>
            <a:endParaRPr lang="en-US" sz="800" dirty="0" smtClean="0"/>
          </a:p>
          <a:p>
            <a:pPr lvl="1" indent="-342900">
              <a:buFont typeface="Arial" pitchFamily="34" charset="0"/>
              <a:buChar char="•"/>
            </a:pPr>
            <a:r>
              <a:rPr lang="en-US" sz="1600" dirty="0" smtClean="0"/>
              <a:t>Removal of explicit geographical diversification</a:t>
            </a:r>
            <a:r>
              <a:rPr lang="cs-CZ" sz="1600" dirty="0" smtClean="0"/>
              <a:t> </a:t>
            </a:r>
            <a:r>
              <a:rPr lang="en-US" sz="1600" dirty="0" smtClean="0"/>
              <a:t>benefits</a:t>
            </a:r>
          </a:p>
          <a:p>
            <a:pPr lvl="1" indent="-342900">
              <a:buFont typeface="Arial" pitchFamily="34" charset="0"/>
              <a:buChar char="•"/>
            </a:pPr>
            <a:r>
              <a:rPr lang="en-US" sz="1600" dirty="0" smtClean="0"/>
              <a:t>Adding in explicit allowance for multi-year insurance</a:t>
            </a:r>
            <a:r>
              <a:rPr lang="cs-CZ" sz="1600" dirty="0" smtClean="0"/>
              <a:t> </a:t>
            </a:r>
            <a:r>
              <a:rPr lang="en-US" sz="1600" dirty="0" smtClean="0"/>
              <a:t>policies</a:t>
            </a:r>
          </a:p>
          <a:p>
            <a:pPr lvl="1" indent="-342900">
              <a:buFont typeface="Arial" pitchFamily="34" charset="0"/>
              <a:buChar char="•"/>
            </a:pPr>
            <a:r>
              <a:rPr lang="en-US" sz="1600" dirty="0" smtClean="0"/>
              <a:t>Removal of ‘Method 3’ for</a:t>
            </a:r>
            <a:r>
              <a:rPr lang="cs-CZ" sz="1600" dirty="0" smtClean="0"/>
              <a:t> </a:t>
            </a:r>
            <a:r>
              <a:rPr lang="en-US" sz="1600" dirty="0" smtClean="0"/>
              <a:t>catastrophe risk models</a:t>
            </a:r>
            <a:r>
              <a:rPr lang="cs-CZ" sz="1600" dirty="0" smtClean="0"/>
              <a:t> </a:t>
            </a:r>
            <a:r>
              <a:rPr lang="en-US" sz="1600" dirty="0" smtClean="0"/>
              <a:t>(cat. risk quantified based upon firm-specific exposure</a:t>
            </a:r>
            <a:r>
              <a:rPr lang="cs-CZ" sz="1600" dirty="0" smtClean="0"/>
              <a:t> </a:t>
            </a:r>
            <a:r>
              <a:rPr lang="en-US" sz="1600" dirty="0" smtClean="0"/>
              <a:t>analysis) and use of a more detailed version of</a:t>
            </a:r>
            <a:r>
              <a:rPr lang="cs-CZ" sz="1600" dirty="0" smtClean="0"/>
              <a:t> </a:t>
            </a:r>
            <a:r>
              <a:rPr lang="en-US" sz="1600" dirty="0" smtClean="0"/>
              <a:t>‘Method 2’</a:t>
            </a:r>
          </a:p>
          <a:p>
            <a:pPr lvl="1" indent="-342900">
              <a:buFont typeface="Arial" pitchFamily="34" charset="0"/>
              <a:buChar char="•"/>
            </a:pPr>
            <a:r>
              <a:rPr lang="en-US" sz="1600" dirty="0" smtClean="0"/>
              <a:t>Within premium risk, the removal of credibility</a:t>
            </a:r>
            <a:r>
              <a:rPr lang="cs-CZ" sz="1600" dirty="0" smtClean="0"/>
              <a:t> </a:t>
            </a:r>
            <a:r>
              <a:rPr lang="en-US" sz="1600" dirty="0" smtClean="0"/>
              <a:t>weighting of market-wide standard deviations and</a:t>
            </a:r>
            <a:r>
              <a:rPr lang="cs-CZ" sz="1600" dirty="0" smtClean="0"/>
              <a:t> </a:t>
            </a:r>
            <a:r>
              <a:rPr lang="en-US" sz="1600" dirty="0" smtClean="0"/>
              <a:t>mechanistic undertaking specific estimates</a:t>
            </a:r>
            <a:r>
              <a:rPr lang="cs-CZ" sz="1600" dirty="0" smtClean="0"/>
              <a:t> </a:t>
            </a:r>
            <a:r>
              <a:rPr lang="en-US" sz="1600" dirty="0" smtClean="0"/>
              <a:t>CEIOPS</a:t>
            </a:r>
            <a:r>
              <a:rPr lang="cs-CZ" sz="1600" dirty="0" smtClean="0"/>
              <a:t> </a:t>
            </a:r>
            <a:r>
              <a:rPr lang="en-US" sz="1600" dirty="0" smtClean="0"/>
              <a:t>proposes to simply use market wide factors – however</a:t>
            </a:r>
            <a:r>
              <a:rPr lang="cs-CZ" sz="1600" dirty="0" smtClean="0"/>
              <a:t> </a:t>
            </a:r>
            <a:r>
              <a:rPr lang="en-US" sz="1600" dirty="0" smtClean="0"/>
              <a:t>the use of entity specific parameters is still allowed</a:t>
            </a: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grpSp>
        <p:nvGrpSpPr>
          <p:cNvPr id="3" name="Group 122"/>
          <p:cNvGrpSpPr/>
          <p:nvPr/>
        </p:nvGrpSpPr>
        <p:grpSpPr>
          <a:xfrm>
            <a:off x="8316142" y="172218"/>
            <a:ext cx="1374182" cy="785818"/>
            <a:chOff x="1361836" y="1315226"/>
            <a:chExt cx="7416800" cy="5190515"/>
          </a:xfrm>
        </p:grpSpPr>
        <p:grpSp>
          <p:nvGrpSpPr>
            <p:cNvPr id="5" name="Group 76"/>
            <p:cNvGrpSpPr/>
            <p:nvPr/>
          </p:nvGrpSpPr>
          <p:grpSpPr>
            <a:xfrm>
              <a:off x="1361836" y="1315226"/>
              <a:ext cx="7416800" cy="5190515"/>
              <a:chOff x="1344903" y="1315226"/>
              <a:chExt cx="7416800" cy="5190515"/>
            </a:xfrm>
          </p:grpSpPr>
          <p:sp>
            <p:nvSpPr>
              <p:cNvPr id="9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190515"/>
                <a:chOff x="1327970" y="1315226"/>
                <a:chExt cx="7416800" cy="5190515"/>
              </a:xfrm>
            </p:grpSpPr>
            <p:grpSp>
              <p:nvGrpSpPr>
                <p:cNvPr id="7" name="Group 39"/>
                <p:cNvGrpSpPr/>
                <p:nvPr/>
              </p:nvGrpSpPr>
              <p:grpSpPr>
                <a:xfrm>
                  <a:off x="1327970" y="1315226"/>
                  <a:ext cx="7416800" cy="5190515"/>
                  <a:chOff x="971550" y="1449388"/>
                  <a:chExt cx="7416800" cy="5190515"/>
                </a:xfrm>
              </p:grpSpPr>
              <p:sp>
                <p:nvSpPr>
                  <p:cNvPr id="94"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5"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6"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7"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8"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9"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0"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1"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7"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8"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9"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0"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1"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2"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3"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4"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5"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6"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7"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8"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9" name="Text Box 31"/>
                  <p:cNvSpPr txBox="1">
                    <a:spLocks noChangeArrowheads="1"/>
                  </p:cNvSpPr>
                  <p:nvPr/>
                </p:nvSpPr>
                <p:spPr bwMode="auto">
                  <a:xfrm>
                    <a:off x="4005264" y="6262685"/>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0" name="Text Box 37"/>
                  <p:cNvSpPr txBox="1">
                    <a:spLocks noChangeArrowheads="1"/>
                  </p:cNvSpPr>
                  <p:nvPr/>
                </p:nvSpPr>
                <p:spPr bwMode="auto">
                  <a:xfrm>
                    <a:off x="2743199"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93" name="Oval 92"/>
                <p:cNvSpPr/>
                <p:nvPr/>
              </p:nvSpPr>
              <p:spPr>
                <a:xfrm>
                  <a:off x="5631029" y="2650709"/>
                  <a:ext cx="1338770" cy="1553687"/>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84" name="Text Box 25"/>
            <p:cNvSpPr txBox="1">
              <a:spLocks noChangeArrowheads="1"/>
            </p:cNvSpPr>
            <p:nvPr/>
          </p:nvSpPr>
          <p:spPr bwMode="auto">
            <a:xfrm>
              <a:off x="5832746" y="3101174"/>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5" name="Text Box 25"/>
            <p:cNvSpPr txBox="1">
              <a:spLocks noChangeArrowheads="1"/>
            </p:cNvSpPr>
            <p:nvPr/>
          </p:nvSpPr>
          <p:spPr bwMode="auto">
            <a:xfrm>
              <a:off x="5821638" y="360123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7" name="Text Box 25"/>
            <p:cNvSpPr txBox="1">
              <a:spLocks noChangeArrowheads="1"/>
            </p:cNvSpPr>
            <p:nvPr/>
          </p:nvSpPr>
          <p:spPr bwMode="auto">
            <a:xfrm>
              <a:off x="7332944" y="3101174"/>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8" name="Text Box 25"/>
            <p:cNvSpPr txBox="1">
              <a:spLocks noChangeArrowheads="1"/>
            </p:cNvSpPr>
            <p:nvPr/>
          </p:nvSpPr>
          <p:spPr bwMode="auto">
            <a:xfrm>
              <a:off x="7332944" y="3601239"/>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9" name="Text Box 25"/>
            <p:cNvSpPr txBox="1">
              <a:spLocks noChangeArrowheads="1"/>
            </p:cNvSpPr>
            <p:nvPr/>
          </p:nvSpPr>
          <p:spPr bwMode="auto">
            <a:xfrm>
              <a:off x="7332944" y="4101315"/>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174542"/>
            <a:endParaRPr lang="en-US" b="1" i="1" dirty="0" smtClean="0"/>
          </a:p>
          <a:p>
            <a:pPr marL="342900" indent="-342900">
              <a:buFont typeface="+mj-lt"/>
              <a:buAutoNum type="arabicPeriod"/>
            </a:pPr>
            <a:r>
              <a:rPr lang="en-US" dirty="0" smtClean="0"/>
              <a:t>GC has a general concern that the direction of change associated with this paper is counter to the directive objective of a risk-sensitive standard with incentives to improve risk management in practice</a:t>
            </a:r>
          </a:p>
          <a:p>
            <a:pPr marL="342900" indent="-342900">
              <a:buFont typeface="+mj-lt"/>
              <a:buAutoNum type="arabicPeriod"/>
            </a:pPr>
            <a:endParaRPr lang="en-US" dirty="0" smtClean="0">
              <a:solidFill>
                <a:schemeClr val="tx2"/>
              </a:solidFill>
            </a:endParaRPr>
          </a:p>
          <a:p>
            <a:pPr marL="342900" indent="-342900">
              <a:buFont typeface="+mj-lt"/>
              <a:buAutoNum type="arabicPeriod"/>
            </a:pPr>
            <a:r>
              <a:rPr lang="en-US" dirty="0" smtClean="0"/>
              <a:t>Need for a final re-evaluation of the standard formula of the Non-Life Underwriting Risk</a:t>
            </a:r>
          </a:p>
          <a:p>
            <a:pPr marL="342900" indent="-342900">
              <a:buFont typeface="+mj-lt"/>
              <a:buAutoNum type="arabicPeriod"/>
            </a:pPr>
            <a:endParaRPr lang="en-GB" dirty="0" smtClean="0"/>
          </a:p>
          <a:p>
            <a:pPr marL="342900" indent="-342900">
              <a:buFont typeface="+mj-lt"/>
              <a:buAutoNum type="arabicPeriod"/>
            </a:pPr>
            <a:r>
              <a:rPr lang="en-US" dirty="0" smtClean="0"/>
              <a:t>Numerous new formula and terms are given, but is not always enough detailed.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00773" y="1185894"/>
            <a:ext cx="9508086" cy="6242584"/>
          </a:xfrm>
          <a:prstGeom prst="rect">
            <a:avLst/>
          </a:prstGeom>
          <a:solidFill>
            <a:srgbClr val="AADDF1">
              <a:alpha val="5098"/>
            </a:srgbClr>
          </a:solidFill>
          <a:ln w="12700" algn="ctr">
            <a:noFill/>
            <a:miter lim="800000"/>
            <a:headEnd/>
            <a:tailEnd/>
          </a:ln>
        </p:spPr>
        <p:txBody>
          <a:bodyPr wrap="none" lIns="0" tIns="0" rIns="0" bIns="0" anchor="ctr"/>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1987" name="Rectangle 3"/>
          <p:cNvSpPr>
            <a:spLocks noGrp="1" noChangeArrowheads="1"/>
          </p:cNvSpPr>
          <p:nvPr>
            <p:ph type="title"/>
          </p:nvPr>
        </p:nvSpPr>
        <p:spPr/>
        <p:txBody>
          <a:bodyPr/>
          <a:lstStyle/>
          <a:p>
            <a:pPr eaLnBrk="1" hangingPunct="1"/>
            <a:r>
              <a:rPr lang="en-US" dirty="0" smtClean="0">
                <a:solidFill>
                  <a:schemeClr val="tx1"/>
                </a:solidFill>
              </a:rPr>
              <a:t>Current </a:t>
            </a:r>
            <a:r>
              <a:rPr lang="cs-CZ" dirty="0" smtClean="0">
                <a:solidFill>
                  <a:schemeClr val="tx1"/>
                </a:solidFill>
              </a:rPr>
              <a:t>CEIOPS</a:t>
            </a:r>
            <a:r>
              <a:rPr lang="en-US" dirty="0" smtClean="0">
                <a:solidFill>
                  <a:schemeClr val="tx1"/>
                </a:solidFill>
              </a:rPr>
              <a:t>’ </a:t>
            </a:r>
            <a:r>
              <a:rPr lang="en-US" dirty="0" err="1" smtClean="0">
                <a:solidFill>
                  <a:schemeClr val="tx1"/>
                </a:solidFill>
              </a:rPr>
              <a:t>workplan</a:t>
            </a:r>
            <a:endParaRPr lang="cs-CZ" dirty="0" smtClean="0">
              <a:solidFill>
                <a:schemeClr val="tx1"/>
              </a:solidFill>
            </a:endParaRPr>
          </a:p>
        </p:txBody>
      </p:sp>
      <p:sp>
        <p:nvSpPr>
          <p:cNvPr id="41990" name="Text Box 4"/>
          <p:cNvSpPr txBox="1">
            <a:spLocks noChangeArrowheads="1"/>
          </p:cNvSpPr>
          <p:nvPr/>
        </p:nvSpPr>
        <p:spPr bwMode="auto">
          <a:xfrm>
            <a:off x="2665200" y="4205517"/>
            <a:ext cx="359784" cy="311319"/>
          </a:xfrm>
          <a:prstGeom prst="rect">
            <a:avLst/>
          </a:prstGeom>
          <a:solidFill>
            <a:srgbClr val="336699"/>
          </a:solidFill>
          <a:ln w="9525">
            <a:noFill/>
            <a:miter lim="800000"/>
            <a:headEnd/>
            <a:tailEnd/>
          </a:ln>
        </p:spPr>
        <p:txBody>
          <a:bodyPr lIns="101836" tIns="50917" rIns="101836" bIns="50917">
            <a:spAutoFit/>
          </a:bodyPr>
          <a:lstStyle/>
          <a:p>
            <a:pPr algn="r" rtl="0" fontAlgn="base">
              <a:spcBef>
                <a:spcPct val="50000"/>
              </a:spcBef>
              <a:spcAft>
                <a:spcPct val="0"/>
              </a:spcAft>
            </a:pPr>
            <a:r>
              <a:rPr lang="es-ES" sz="1300" b="1" dirty="0">
                <a:solidFill>
                  <a:srgbClr val="FFFFFF"/>
                </a:solidFill>
                <a:latin typeface="Trebuchet MS" pitchFamily="34" charset="0"/>
              </a:rPr>
              <a:t>III</a:t>
            </a:r>
          </a:p>
        </p:txBody>
      </p:sp>
      <p:grpSp>
        <p:nvGrpSpPr>
          <p:cNvPr id="2" name="Group 5"/>
          <p:cNvGrpSpPr>
            <a:grpSpLocks/>
          </p:cNvGrpSpPr>
          <p:nvPr/>
        </p:nvGrpSpPr>
        <p:grpSpPr bwMode="auto">
          <a:xfrm>
            <a:off x="576356" y="5641541"/>
            <a:ext cx="9148302" cy="1495412"/>
            <a:chOff x="378" y="2770"/>
            <a:chExt cx="5106" cy="836"/>
          </a:xfrm>
          <a:solidFill>
            <a:srgbClr val="72C7E7"/>
          </a:solidFill>
        </p:grpSpPr>
        <p:sp>
          <p:nvSpPr>
            <p:cNvPr id="43075" name="Rectangle 6"/>
            <p:cNvSpPr>
              <a:spLocks noChangeArrowheads="1"/>
            </p:cNvSpPr>
            <p:nvPr/>
          </p:nvSpPr>
          <p:spPr bwMode="auto">
            <a:xfrm>
              <a:off x="378" y="2770"/>
              <a:ext cx="5105" cy="836"/>
            </a:xfrm>
            <a:prstGeom prst="rect">
              <a:avLst/>
            </a:prstGeom>
            <a:grp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pic>
          <p:nvPicPr>
            <p:cNvPr id="43076" name="Picture 7"/>
            <p:cNvPicPr>
              <a:picLocks noChangeAspect="1" noChangeArrowheads="1"/>
            </p:cNvPicPr>
            <p:nvPr/>
          </p:nvPicPr>
          <p:blipFill>
            <a:blip r:embed="rId3"/>
            <a:srcRect/>
            <a:stretch>
              <a:fillRect/>
            </a:stretch>
          </p:blipFill>
          <p:spPr bwMode="auto">
            <a:xfrm>
              <a:off x="378" y="2771"/>
              <a:ext cx="5106" cy="835"/>
            </a:xfrm>
            <a:prstGeom prst="rect">
              <a:avLst/>
            </a:prstGeom>
            <a:grpFill/>
            <a:ln w="9525" algn="ctr">
              <a:noFill/>
              <a:miter lim="800000"/>
              <a:headEnd/>
              <a:tailEnd/>
            </a:ln>
          </p:spPr>
        </p:pic>
        <p:sp>
          <p:nvSpPr>
            <p:cNvPr id="43077" name="Rectangle 8"/>
            <p:cNvSpPr>
              <a:spLocks noChangeArrowheads="1"/>
            </p:cNvSpPr>
            <p:nvPr/>
          </p:nvSpPr>
          <p:spPr bwMode="auto">
            <a:xfrm>
              <a:off x="378" y="2770"/>
              <a:ext cx="5105" cy="836"/>
            </a:xfrm>
            <a:prstGeom prst="rect">
              <a:avLst/>
            </a:prstGeom>
            <a:grp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grpSp>
      <p:grpSp>
        <p:nvGrpSpPr>
          <p:cNvPr id="3" name="Group 9"/>
          <p:cNvGrpSpPr>
            <a:grpSpLocks/>
          </p:cNvGrpSpPr>
          <p:nvPr/>
        </p:nvGrpSpPr>
        <p:grpSpPr bwMode="auto">
          <a:xfrm>
            <a:off x="562385" y="4041754"/>
            <a:ext cx="9162274" cy="1495414"/>
            <a:chOff x="378" y="1904"/>
            <a:chExt cx="5106" cy="836"/>
          </a:xfrm>
          <a:solidFill>
            <a:srgbClr val="72C7E7"/>
          </a:solidFill>
        </p:grpSpPr>
        <p:sp>
          <p:nvSpPr>
            <p:cNvPr id="43072" name="Rectangle 10"/>
            <p:cNvSpPr>
              <a:spLocks noChangeArrowheads="1"/>
            </p:cNvSpPr>
            <p:nvPr/>
          </p:nvSpPr>
          <p:spPr bwMode="auto">
            <a:xfrm>
              <a:off x="378" y="1904"/>
              <a:ext cx="5105" cy="836"/>
            </a:xfrm>
            <a:prstGeom prst="rect">
              <a:avLst/>
            </a:prstGeom>
            <a:grp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pic>
          <p:nvPicPr>
            <p:cNvPr id="43073" name="Picture 11"/>
            <p:cNvPicPr>
              <a:picLocks noChangeAspect="1" noChangeArrowheads="1"/>
            </p:cNvPicPr>
            <p:nvPr/>
          </p:nvPicPr>
          <p:blipFill>
            <a:blip r:embed="rId4"/>
            <a:srcRect/>
            <a:stretch>
              <a:fillRect/>
            </a:stretch>
          </p:blipFill>
          <p:spPr bwMode="auto">
            <a:xfrm>
              <a:off x="378" y="1904"/>
              <a:ext cx="5106" cy="836"/>
            </a:xfrm>
            <a:prstGeom prst="rect">
              <a:avLst/>
            </a:prstGeom>
            <a:grpFill/>
            <a:ln w="9525" algn="ctr">
              <a:noFill/>
              <a:miter lim="800000"/>
              <a:headEnd/>
              <a:tailEnd/>
            </a:ln>
          </p:spPr>
        </p:pic>
        <p:sp>
          <p:nvSpPr>
            <p:cNvPr id="43074" name="Rectangle 12"/>
            <p:cNvSpPr>
              <a:spLocks noChangeArrowheads="1"/>
            </p:cNvSpPr>
            <p:nvPr/>
          </p:nvSpPr>
          <p:spPr bwMode="auto">
            <a:xfrm>
              <a:off x="378" y="1904"/>
              <a:ext cx="5105" cy="836"/>
            </a:xfrm>
            <a:prstGeom prst="rect">
              <a:avLst/>
            </a:prstGeom>
            <a:grp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grpSp>
      <p:sp>
        <p:nvSpPr>
          <p:cNvPr id="11271" name="Freeform 13"/>
          <p:cNvSpPr>
            <a:spLocks noEditPoints="1"/>
          </p:cNvSpPr>
          <p:nvPr/>
        </p:nvSpPr>
        <p:spPr bwMode="auto">
          <a:xfrm>
            <a:off x="672414" y="1977419"/>
            <a:ext cx="8968409" cy="52187"/>
          </a:xfrm>
          <a:custGeom>
            <a:avLst/>
            <a:gdLst>
              <a:gd name="T0" fmla="*/ 0 w 5113"/>
              <a:gd name="T1" fmla="*/ 2147483647 h 78"/>
              <a:gd name="T2" fmla="*/ 2147483647 w 5113"/>
              <a:gd name="T3" fmla="*/ 2147483647 h 78"/>
              <a:gd name="T4" fmla="*/ 2147483647 w 5113"/>
              <a:gd name="T5" fmla="*/ 2147483647 h 78"/>
              <a:gd name="T6" fmla="*/ 0 w 5113"/>
              <a:gd name="T7" fmla="*/ 2147483647 h 78"/>
              <a:gd name="T8" fmla="*/ 0 w 5113"/>
              <a:gd name="T9" fmla="*/ 2147483647 h 78"/>
              <a:gd name="T10" fmla="*/ 2147483647 w 5113"/>
              <a:gd name="T11" fmla="*/ 2147483647 h 78"/>
              <a:gd name="T12" fmla="*/ 2147483647 w 5113"/>
              <a:gd name="T13" fmla="*/ 0 h 78"/>
              <a:gd name="T14" fmla="*/ 2147483647 w 5113"/>
              <a:gd name="T15" fmla="*/ 2147483647 h 78"/>
              <a:gd name="T16" fmla="*/ 2147483647 w 5113"/>
              <a:gd name="T17" fmla="*/ 2147483647 h 78"/>
              <a:gd name="T18" fmla="*/ 2147483647 w 5113"/>
              <a:gd name="T19" fmla="*/ 2147483647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13"/>
              <a:gd name="T31" fmla="*/ 0 h 78"/>
              <a:gd name="T32" fmla="*/ 5113 w 5113"/>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13" h="78">
                <a:moveTo>
                  <a:pt x="0" y="33"/>
                </a:moveTo>
                <a:lnTo>
                  <a:pt x="5069" y="33"/>
                </a:lnTo>
                <a:lnTo>
                  <a:pt x="5069" y="45"/>
                </a:lnTo>
                <a:lnTo>
                  <a:pt x="0" y="45"/>
                </a:lnTo>
                <a:lnTo>
                  <a:pt x="0" y="33"/>
                </a:lnTo>
                <a:close/>
                <a:moveTo>
                  <a:pt x="5069" y="39"/>
                </a:moveTo>
                <a:lnTo>
                  <a:pt x="5040" y="0"/>
                </a:lnTo>
                <a:lnTo>
                  <a:pt x="5113" y="39"/>
                </a:lnTo>
                <a:lnTo>
                  <a:pt x="5040" y="78"/>
                </a:lnTo>
                <a:lnTo>
                  <a:pt x="5069" y="39"/>
                </a:lnTo>
                <a:close/>
              </a:path>
            </a:pathLst>
          </a:custGeom>
          <a:solidFill>
            <a:schemeClr val="tx1"/>
          </a:solidFill>
          <a:ln w="28575">
            <a:solidFill>
              <a:schemeClr val="accent5"/>
            </a:solidFill>
            <a:bevel/>
            <a:headEnd/>
            <a:tailEnd/>
          </a:ln>
          <a:effectLst/>
        </p:spPr>
        <p:txBody>
          <a:bodyPr lIns="101836" tIns="50917" rIns="101836" bIns="50917"/>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sp>
        <p:nvSpPr>
          <p:cNvPr id="11272" name="Line 14"/>
          <p:cNvSpPr>
            <a:spLocks noChangeShapeType="1"/>
          </p:cNvSpPr>
          <p:nvPr/>
        </p:nvSpPr>
        <p:spPr bwMode="auto">
          <a:xfrm>
            <a:off x="1706356" y="1740155"/>
            <a:ext cx="0" cy="399497"/>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11273" name="Line 15"/>
          <p:cNvSpPr>
            <a:spLocks noChangeShapeType="1"/>
          </p:cNvSpPr>
          <p:nvPr/>
        </p:nvSpPr>
        <p:spPr bwMode="auto">
          <a:xfrm>
            <a:off x="2803174" y="1720355"/>
            <a:ext cx="6986" cy="404896"/>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11274" name="Line 16"/>
          <p:cNvSpPr>
            <a:spLocks noChangeShapeType="1"/>
          </p:cNvSpPr>
          <p:nvPr/>
        </p:nvSpPr>
        <p:spPr bwMode="auto">
          <a:xfrm>
            <a:off x="3969853" y="1725759"/>
            <a:ext cx="0" cy="399497"/>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11275" name="Line 17"/>
          <p:cNvSpPr>
            <a:spLocks noChangeShapeType="1"/>
          </p:cNvSpPr>
          <p:nvPr/>
        </p:nvSpPr>
        <p:spPr bwMode="auto">
          <a:xfrm>
            <a:off x="5108588" y="1740155"/>
            <a:ext cx="0" cy="399497"/>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11276" name="Line 18"/>
          <p:cNvSpPr>
            <a:spLocks noChangeShapeType="1"/>
          </p:cNvSpPr>
          <p:nvPr/>
        </p:nvSpPr>
        <p:spPr bwMode="auto">
          <a:xfrm>
            <a:off x="6235097" y="1725759"/>
            <a:ext cx="0" cy="399497"/>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41999" name="Rectangle 19"/>
          <p:cNvSpPr>
            <a:spLocks noChangeArrowheads="1"/>
          </p:cNvSpPr>
          <p:nvPr/>
        </p:nvSpPr>
        <p:spPr bwMode="auto">
          <a:xfrm>
            <a:off x="1032202" y="1624982"/>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2005</a:t>
            </a:r>
            <a:endParaRPr lang="en-GB" kern="1200" baseline="30000" dirty="0">
              <a:solidFill>
                <a:srgbClr val="002776"/>
              </a:solidFill>
              <a:latin typeface="Arial" charset="0"/>
              <a:ea typeface="+mn-ea"/>
              <a:cs typeface="Arial" charset="0"/>
            </a:endParaRPr>
          </a:p>
        </p:txBody>
      </p:sp>
      <p:sp>
        <p:nvSpPr>
          <p:cNvPr id="42000" name="Rectangle 20"/>
          <p:cNvSpPr>
            <a:spLocks noChangeArrowheads="1"/>
          </p:cNvSpPr>
          <p:nvPr/>
        </p:nvSpPr>
        <p:spPr bwMode="auto">
          <a:xfrm>
            <a:off x="2052173" y="1621383"/>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2006</a:t>
            </a:r>
            <a:endParaRPr lang="en-GB" kern="1200" baseline="30000" dirty="0">
              <a:solidFill>
                <a:srgbClr val="002776"/>
              </a:solidFill>
              <a:latin typeface="Arial" charset="0"/>
              <a:ea typeface="+mn-ea"/>
              <a:cs typeface="Arial" charset="0"/>
            </a:endParaRPr>
          </a:p>
        </p:txBody>
      </p:sp>
      <p:sp>
        <p:nvSpPr>
          <p:cNvPr id="42001" name="Rectangle 21"/>
          <p:cNvSpPr>
            <a:spLocks noChangeArrowheads="1"/>
          </p:cNvSpPr>
          <p:nvPr/>
        </p:nvSpPr>
        <p:spPr bwMode="auto">
          <a:xfrm>
            <a:off x="3260765" y="1617785"/>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2007</a:t>
            </a:r>
            <a:endParaRPr lang="en-GB" kern="1200" baseline="30000" dirty="0">
              <a:solidFill>
                <a:srgbClr val="002776"/>
              </a:solidFill>
              <a:latin typeface="Arial" charset="0"/>
              <a:ea typeface="+mn-ea"/>
              <a:cs typeface="Arial" charset="0"/>
            </a:endParaRPr>
          </a:p>
        </p:txBody>
      </p:sp>
      <p:sp>
        <p:nvSpPr>
          <p:cNvPr id="42002" name="Rectangle 22"/>
          <p:cNvSpPr>
            <a:spLocks noChangeArrowheads="1"/>
          </p:cNvSpPr>
          <p:nvPr/>
        </p:nvSpPr>
        <p:spPr bwMode="auto">
          <a:xfrm>
            <a:off x="4383784" y="1635777"/>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2008</a:t>
            </a:r>
            <a:endParaRPr lang="en-GB" kern="1200" baseline="30000" dirty="0">
              <a:solidFill>
                <a:srgbClr val="002776"/>
              </a:solidFill>
              <a:latin typeface="Arial" charset="0"/>
              <a:ea typeface="+mn-ea"/>
              <a:cs typeface="Arial" charset="0"/>
            </a:endParaRPr>
          </a:p>
        </p:txBody>
      </p:sp>
      <p:sp>
        <p:nvSpPr>
          <p:cNvPr id="42003" name="Rectangle 23"/>
          <p:cNvSpPr>
            <a:spLocks noChangeArrowheads="1"/>
          </p:cNvSpPr>
          <p:nvPr/>
        </p:nvSpPr>
        <p:spPr bwMode="auto">
          <a:xfrm>
            <a:off x="5499811" y="1621383"/>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2009</a:t>
            </a:r>
            <a:endParaRPr lang="en-GB" kern="1200" baseline="30000" dirty="0">
              <a:solidFill>
                <a:srgbClr val="002776"/>
              </a:solidFill>
              <a:latin typeface="Arial" charset="0"/>
              <a:ea typeface="+mn-ea"/>
              <a:cs typeface="Arial" charset="0"/>
            </a:endParaRPr>
          </a:p>
        </p:txBody>
      </p:sp>
      <p:sp>
        <p:nvSpPr>
          <p:cNvPr id="42004" name="Rectangle 24"/>
          <p:cNvSpPr>
            <a:spLocks noChangeArrowheads="1"/>
          </p:cNvSpPr>
          <p:nvPr/>
        </p:nvSpPr>
        <p:spPr bwMode="auto">
          <a:xfrm>
            <a:off x="6622830" y="1617785"/>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2010</a:t>
            </a:r>
            <a:endParaRPr lang="en-GB" kern="1200" baseline="30000" dirty="0">
              <a:solidFill>
                <a:srgbClr val="002776"/>
              </a:solidFill>
              <a:latin typeface="Arial" charset="0"/>
              <a:ea typeface="+mn-ea"/>
              <a:cs typeface="Arial" charset="0"/>
            </a:endParaRPr>
          </a:p>
        </p:txBody>
      </p:sp>
      <p:sp>
        <p:nvSpPr>
          <p:cNvPr id="42005" name="Rectangle 25"/>
          <p:cNvSpPr>
            <a:spLocks noChangeArrowheads="1"/>
          </p:cNvSpPr>
          <p:nvPr/>
        </p:nvSpPr>
        <p:spPr bwMode="auto">
          <a:xfrm>
            <a:off x="7723138" y="1601585"/>
            <a:ext cx="443904"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2011</a:t>
            </a:r>
            <a:endParaRPr lang="en-GB" kern="1200" baseline="30000" dirty="0">
              <a:solidFill>
                <a:srgbClr val="002776"/>
              </a:solidFill>
              <a:latin typeface="Arial" charset="0"/>
              <a:ea typeface="+mn-ea"/>
              <a:cs typeface="Arial" charset="0"/>
            </a:endParaRPr>
          </a:p>
        </p:txBody>
      </p:sp>
      <p:sp>
        <p:nvSpPr>
          <p:cNvPr id="11284" name="Freeform 26"/>
          <p:cNvSpPr>
            <a:spLocks/>
          </p:cNvSpPr>
          <p:nvPr/>
        </p:nvSpPr>
        <p:spPr bwMode="auto">
          <a:xfrm>
            <a:off x="586833" y="2339395"/>
            <a:ext cx="2990052" cy="1482816"/>
          </a:xfrm>
          <a:custGeom>
            <a:avLst/>
            <a:gdLst>
              <a:gd name="T0" fmla="*/ 2147483647 w 1900"/>
              <a:gd name="T1" fmla="*/ 0 h 548"/>
              <a:gd name="T2" fmla="*/ 0 w 1900"/>
              <a:gd name="T3" fmla="*/ 0 h 548"/>
              <a:gd name="T4" fmla="*/ 0 w 1900"/>
              <a:gd name="T5" fmla="*/ 2147483647 h 548"/>
              <a:gd name="T6" fmla="*/ 2147483647 w 1900"/>
              <a:gd name="T7" fmla="*/ 2147483647 h 548"/>
              <a:gd name="T8" fmla="*/ 2147483647 w 1900"/>
              <a:gd name="T9" fmla="*/ 2147483647 h 548"/>
              <a:gd name="T10" fmla="*/ 2147483647 w 1900"/>
              <a:gd name="T11" fmla="*/ 0 h 548"/>
              <a:gd name="T12" fmla="*/ 0 60000 65536"/>
              <a:gd name="T13" fmla="*/ 0 60000 65536"/>
              <a:gd name="T14" fmla="*/ 0 60000 65536"/>
              <a:gd name="T15" fmla="*/ 0 60000 65536"/>
              <a:gd name="T16" fmla="*/ 0 60000 65536"/>
              <a:gd name="T17" fmla="*/ 0 60000 65536"/>
              <a:gd name="T18" fmla="*/ 0 w 1900"/>
              <a:gd name="T19" fmla="*/ 0 h 548"/>
              <a:gd name="T20" fmla="*/ 1900 w 1900"/>
              <a:gd name="T21" fmla="*/ 548 h 548"/>
            </a:gdLst>
            <a:ahLst/>
            <a:cxnLst>
              <a:cxn ang="T12">
                <a:pos x="T0" y="T1"/>
              </a:cxn>
              <a:cxn ang="T13">
                <a:pos x="T2" y="T3"/>
              </a:cxn>
              <a:cxn ang="T14">
                <a:pos x="T4" y="T5"/>
              </a:cxn>
              <a:cxn ang="T15">
                <a:pos x="T6" y="T7"/>
              </a:cxn>
              <a:cxn ang="T16">
                <a:pos x="T8" y="T9"/>
              </a:cxn>
              <a:cxn ang="T17">
                <a:pos x="T10" y="T11"/>
              </a:cxn>
            </a:cxnLst>
            <a:rect l="T18" t="T19" r="T20" b="T21"/>
            <a:pathLst>
              <a:path w="1900" h="548">
                <a:moveTo>
                  <a:pt x="1656" y="0"/>
                </a:moveTo>
                <a:lnTo>
                  <a:pt x="0" y="0"/>
                </a:lnTo>
                <a:lnTo>
                  <a:pt x="0" y="548"/>
                </a:lnTo>
                <a:lnTo>
                  <a:pt x="1656" y="548"/>
                </a:lnTo>
                <a:lnTo>
                  <a:pt x="1900" y="268"/>
                </a:lnTo>
                <a:lnTo>
                  <a:pt x="1656" y="0"/>
                </a:lnTo>
                <a:close/>
              </a:path>
            </a:pathLst>
          </a:custGeom>
          <a:solidFill>
            <a:schemeClr val="accent5"/>
          </a:solidFill>
          <a:ln w="9525">
            <a:noFill/>
            <a:round/>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sp>
        <p:nvSpPr>
          <p:cNvPr id="42007" name="Freeform 27"/>
          <p:cNvSpPr>
            <a:spLocks/>
          </p:cNvSpPr>
          <p:nvPr/>
        </p:nvSpPr>
        <p:spPr bwMode="auto">
          <a:xfrm>
            <a:off x="663680" y="4123411"/>
            <a:ext cx="2605816" cy="620839"/>
          </a:xfrm>
          <a:custGeom>
            <a:avLst/>
            <a:gdLst>
              <a:gd name="T0" fmla="*/ 2147483647 w 1720"/>
              <a:gd name="T1" fmla="*/ 0 h 347"/>
              <a:gd name="T2" fmla="*/ 0 w 1720"/>
              <a:gd name="T3" fmla="*/ 0 h 347"/>
              <a:gd name="T4" fmla="*/ 0 w 1720"/>
              <a:gd name="T5" fmla="*/ 2147483647 h 347"/>
              <a:gd name="T6" fmla="*/ 2147483647 w 1720"/>
              <a:gd name="T7" fmla="*/ 2147483647 h 347"/>
              <a:gd name="T8" fmla="*/ 2147483647 w 1720"/>
              <a:gd name="T9" fmla="*/ 2147483647 h 347"/>
              <a:gd name="T10" fmla="*/ 2147483647 w 1720"/>
              <a:gd name="T11" fmla="*/ 0 h 347"/>
              <a:gd name="T12" fmla="*/ 0 60000 65536"/>
              <a:gd name="T13" fmla="*/ 0 60000 65536"/>
              <a:gd name="T14" fmla="*/ 0 60000 65536"/>
              <a:gd name="T15" fmla="*/ 0 60000 65536"/>
              <a:gd name="T16" fmla="*/ 0 60000 65536"/>
              <a:gd name="T17" fmla="*/ 0 60000 65536"/>
              <a:gd name="T18" fmla="*/ 0 w 1720"/>
              <a:gd name="T19" fmla="*/ 0 h 347"/>
              <a:gd name="T20" fmla="*/ 1720 w 1720"/>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1720" h="347">
                <a:moveTo>
                  <a:pt x="1521" y="0"/>
                </a:moveTo>
                <a:lnTo>
                  <a:pt x="0" y="0"/>
                </a:lnTo>
                <a:lnTo>
                  <a:pt x="0" y="347"/>
                </a:lnTo>
                <a:lnTo>
                  <a:pt x="1521" y="347"/>
                </a:lnTo>
                <a:lnTo>
                  <a:pt x="1720" y="173"/>
                </a:lnTo>
                <a:lnTo>
                  <a:pt x="1521" y="0"/>
                </a:lnTo>
                <a:close/>
              </a:path>
            </a:pathLst>
          </a:custGeom>
          <a:solidFill>
            <a:schemeClr val="tx1"/>
          </a:solidFill>
          <a:ln w="9525">
            <a:noFill/>
            <a:round/>
            <a:headEnd/>
            <a:tailEnd/>
          </a:ln>
        </p:spPr>
        <p:txBody>
          <a:bodyPr wrap="none" lIns="0" tIns="0" rIns="0" bIns="0" anchor="ctr"/>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08" name="Rectangle 28"/>
          <p:cNvSpPr>
            <a:spLocks noChangeArrowheads="1"/>
          </p:cNvSpPr>
          <p:nvPr/>
        </p:nvSpPr>
        <p:spPr bwMode="auto">
          <a:xfrm>
            <a:off x="1395478" y="4146131"/>
            <a:ext cx="832411" cy="313996"/>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US" b="1" kern="1200">
                <a:solidFill>
                  <a:srgbClr val="FFFFFF"/>
                </a:solidFill>
                <a:latin typeface="Arial" charset="0"/>
                <a:ea typeface="+mn-ea"/>
                <a:cs typeface="Arial" charset="0"/>
              </a:rPr>
              <a:t>Pillar 1</a:t>
            </a:r>
            <a:endParaRPr lang="en-GB" kern="1200" baseline="30000">
              <a:solidFill>
                <a:srgbClr val="002776"/>
              </a:solidFill>
              <a:latin typeface="Arial" charset="0"/>
              <a:ea typeface="+mn-ea"/>
              <a:cs typeface="Arial" charset="0"/>
            </a:endParaRPr>
          </a:p>
        </p:txBody>
      </p:sp>
      <p:sp>
        <p:nvSpPr>
          <p:cNvPr id="42009" name="Rectangle 29"/>
          <p:cNvSpPr>
            <a:spLocks noChangeArrowheads="1"/>
          </p:cNvSpPr>
          <p:nvPr/>
        </p:nvSpPr>
        <p:spPr bwMode="auto">
          <a:xfrm>
            <a:off x="1250514" y="4385472"/>
            <a:ext cx="1139736" cy="307777"/>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cs-CZ" b="1" kern="1200">
                <a:solidFill>
                  <a:srgbClr val="FFFFFF"/>
                </a:solidFill>
                <a:latin typeface="Arial" charset="0"/>
                <a:ea typeface="+mn-ea"/>
                <a:cs typeface="Arial" charset="0"/>
              </a:rPr>
              <a:t>(</a:t>
            </a:r>
            <a:r>
              <a:rPr lang="en-GB" b="1" kern="1200">
                <a:solidFill>
                  <a:srgbClr val="FFFFFF"/>
                </a:solidFill>
                <a:latin typeface="Arial" charset="0"/>
                <a:ea typeface="+mn-ea"/>
                <a:cs typeface="Arial" charset="0"/>
              </a:rPr>
              <a:t>CEIOPS</a:t>
            </a:r>
            <a:r>
              <a:rPr lang="cs-CZ" b="1" kern="1200">
                <a:solidFill>
                  <a:srgbClr val="FFFFFF"/>
                </a:solidFill>
                <a:latin typeface="Arial" charset="0"/>
                <a:ea typeface="+mn-ea"/>
                <a:cs typeface="Arial" charset="0"/>
              </a:rPr>
              <a:t>)</a:t>
            </a:r>
            <a:endParaRPr lang="en-GB" kern="1200" baseline="30000">
              <a:solidFill>
                <a:srgbClr val="002776"/>
              </a:solidFill>
              <a:latin typeface="Arial" charset="0"/>
              <a:ea typeface="+mn-ea"/>
              <a:cs typeface="Arial" charset="0"/>
            </a:endParaRPr>
          </a:p>
        </p:txBody>
      </p:sp>
      <p:sp>
        <p:nvSpPr>
          <p:cNvPr id="42010" name="Freeform 30"/>
          <p:cNvSpPr>
            <a:spLocks/>
          </p:cNvSpPr>
          <p:nvPr/>
        </p:nvSpPr>
        <p:spPr bwMode="auto">
          <a:xfrm>
            <a:off x="976308" y="4853349"/>
            <a:ext cx="2319386" cy="620839"/>
          </a:xfrm>
          <a:custGeom>
            <a:avLst/>
            <a:gdLst>
              <a:gd name="T0" fmla="*/ 2147483647 w 1483"/>
              <a:gd name="T1" fmla="*/ 0 h 347"/>
              <a:gd name="T2" fmla="*/ 0 w 1483"/>
              <a:gd name="T3" fmla="*/ 0 h 347"/>
              <a:gd name="T4" fmla="*/ 0 w 1483"/>
              <a:gd name="T5" fmla="*/ 2147483647 h 347"/>
              <a:gd name="T6" fmla="*/ 2147483647 w 1483"/>
              <a:gd name="T7" fmla="*/ 2147483647 h 347"/>
              <a:gd name="T8" fmla="*/ 2147483647 w 1483"/>
              <a:gd name="T9" fmla="*/ 2147483647 h 347"/>
              <a:gd name="T10" fmla="*/ 2147483647 w 1483"/>
              <a:gd name="T11" fmla="*/ 0 h 347"/>
              <a:gd name="T12" fmla="*/ 0 60000 65536"/>
              <a:gd name="T13" fmla="*/ 0 60000 65536"/>
              <a:gd name="T14" fmla="*/ 0 60000 65536"/>
              <a:gd name="T15" fmla="*/ 0 60000 65536"/>
              <a:gd name="T16" fmla="*/ 0 60000 65536"/>
              <a:gd name="T17" fmla="*/ 0 60000 65536"/>
              <a:gd name="T18" fmla="*/ 0 w 1483"/>
              <a:gd name="T19" fmla="*/ 0 h 347"/>
              <a:gd name="T20" fmla="*/ 1483 w 148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1483" h="347">
                <a:moveTo>
                  <a:pt x="1311" y="0"/>
                </a:moveTo>
                <a:lnTo>
                  <a:pt x="0" y="0"/>
                </a:lnTo>
                <a:lnTo>
                  <a:pt x="0" y="347"/>
                </a:lnTo>
                <a:lnTo>
                  <a:pt x="1311" y="347"/>
                </a:lnTo>
                <a:lnTo>
                  <a:pt x="1483" y="173"/>
                </a:lnTo>
                <a:lnTo>
                  <a:pt x="1311" y="0"/>
                </a:lnTo>
                <a:close/>
              </a:path>
            </a:pathLst>
          </a:custGeom>
          <a:solidFill>
            <a:schemeClr val="tx1"/>
          </a:solidFill>
          <a:ln w="9525">
            <a:noFill/>
            <a:round/>
            <a:headEnd/>
            <a:tailEnd/>
          </a:ln>
        </p:spPr>
        <p:txBody>
          <a:bodyPr wrap="none" lIns="0" tIns="0" rIns="0" bIns="0" anchor="ctr"/>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11" name="Rectangle 31"/>
          <p:cNvSpPr>
            <a:spLocks noChangeArrowheads="1"/>
          </p:cNvSpPr>
          <p:nvPr/>
        </p:nvSpPr>
        <p:spPr bwMode="auto">
          <a:xfrm>
            <a:off x="1528215" y="4887126"/>
            <a:ext cx="1156911" cy="313996"/>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US" b="1" kern="1200" dirty="0">
                <a:solidFill>
                  <a:srgbClr val="FFFFFF"/>
                </a:solidFill>
                <a:latin typeface="Arial" charset="0"/>
                <a:ea typeface="+mn-ea"/>
                <a:cs typeface="Arial" charset="0"/>
              </a:rPr>
              <a:t>Pillar 2&amp;3</a:t>
            </a:r>
            <a:endParaRPr lang="en-GB" kern="1200" baseline="30000" dirty="0">
              <a:solidFill>
                <a:srgbClr val="002776"/>
              </a:solidFill>
              <a:latin typeface="Arial" charset="0"/>
              <a:ea typeface="+mn-ea"/>
              <a:cs typeface="Arial" charset="0"/>
            </a:endParaRPr>
          </a:p>
        </p:txBody>
      </p:sp>
      <p:sp>
        <p:nvSpPr>
          <p:cNvPr id="42012" name="Rectangle 32"/>
          <p:cNvSpPr>
            <a:spLocks noChangeArrowheads="1"/>
          </p:cNvSpPr>
          <p:nvPr/>
        </p:nvSpPr>
        <p:spPr bwMode="auto">
          <a:xfrm>
            <a:off x="1564888" y="5150853"/>
            <a:ext cx="1139736" cy="307777"/>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cs-CZ" b="1" kern="1200" dirty="0">
                <a:solidFill>
                  <a:srgbClr val="FFFFFF"/>
                </a:solidFill>
                <a:latin typeface="Arial" charset="0"/>
                <a:ea typeface="+mn-ea"/>
                <a:cs typeface="Arial" charset="0"/>
              </a:rPr>
              <a:t>(</a:t>
            </a:r>
            <a:r>
              <a:rPr lang="en-GB" b="1" kern="1200" dirty="0">
                <a:solidFill>
                  <a:srgbClr val="FFFFFF"/>
                </a:solidFill>
                <a:latin typeface="Arial" charset="0"/>
                <a:ea typeface="+mn-ea"/>
                <a:cs typeface="Arial" charset="0"/>
              </a:rPr>
              <a:t>CEIOPS</a:t>
            </a:r>
            <a:r>
              <a:rPr lang="cs-CZ" b="1" kern="1200" dirty="0">
                <a:solidFill>
                  <a:srgbClr val="FFFFFF"/>
                </a:solidFill>
                <a:latin typeface="Arial" charset="0"/>
                <a:ea typeface="+mn-ea"/>
                <a:cs typeface="Arial" charset="0"/>
              </a:rPr>
              <a:t>)</a:t>
            </a:r>
            <a:endParaRPr lang="en-GB" kern="1200" baseline="30000" dirty="0">
              <a:solidFill>
                <a:srgbClr val="002776"/>
              </a:solidFill>
              <a:latin typeface="Arial" charset="0"/>
              <a:ea typeface="+mn-ea"/>
              <a:cs typeface="Arial" charset="0"/>
            </a:endParaRPr>
          </a:p>
        </p:txBody>
      </p:sp>
      <p:sp>
        <p:nvSpPr>
          <p:cNvPr id="42013" name="Freeform 36"/>
          <p:cNvSpPr>
            <a:spLocks/>
          </p:cNvSpPr>
          <p:nvPr/>
        </p:nvSpPr>
        <p:spPr bwMode="auto">
          <a:xfrm>
            <a:off x="1311641" y="5682934"/>
            <a:ext cx="459336" cy="622639"/>
          </a:xfrm>
          <a:custGeom>
            <a:avLst/>
            <a:gdLst>
              <a:gd name="T0" fmla="*/ 2147483647 w 293"/>
              <a:gd name="T1" fmla="*/ 0 h 347"/>
              <a:gd name="T2" fmla="*/ 0 w 293"/>
              <a:gd name="T3" fmla="*/ 0 h 347"/>
              <a:gd name="T4" fmla="*/ 0 w 293"/>
              <a:gd name="T5" fmla="*/ 2147483647 h 347"/>
              <a:gd name="T6" fmla="*/ 2147483647 w 293"/>
              <a:gd name="T7" fmla="*/ 2147483647 h 347"/>
              <a:gd name="T8" fmla="*/ 2147483647 w 293"/>
              <a:gd name="T9" fmla="*/ 2147483647 h 347"/>
              <a:gd name="T10" fmla="*/ 2147483647 w 293"/>
              <a:gd name="T11" fmla="*/ 0 h 347"/>
              <a:gd name="T12" fmla="*/ 0 60000 65536"/>
              <a:gd name="T13" fmla="*/ 0 60000 65536"/>
              <a:gd name="T14" fmla="*/ 0 60000 65536"/>
              <a:gd name="T15" fmla="*/ 0 60000 65536"/>
              <a:gd name="T16" fmla="*/ 0 60000 65536"/>
              <a:gd name="T17" fmla="*/ 0 60000 65536"/>
              <a:gd name="T18" fmla="*/ 0 w 293"/>
              <a:gd name="T19" fmla="*/ 0 h 347"/>
              <a:gd name="T20" fmla="*/ 293 w 29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93" h="347">
                <a:moveTo>
                  <a:pt x="202" y="0"/>
                </a:moveTo>
                <a:lnTo>
                  <a:pt x="0" y="0"/>
                </a:lnTo>
                <a:lnTo>
                  <a:pt x="0" y="347"/>
                </a:lnTo>
                <a:lnTo>
                  <a:pt x="202" y="347"/>
                </a:lnTo>
                <a:lnTo>
                  <a:pt x="293" y="173"/>
                </a:lnTo>
                <a:lnTo>
                  <a:pt x="202" y="0"/>
                </a:lnTo>
                <a:close/>
              </a:path>
            </a:pathLst>
          </a:custGeom>
          <a:solidFill>
            <a:srgbClr val="0079A6"/>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14" name="Rectangle 37"/>
          <p:cNvSpPr>
            <a:spLocks noChangeArrowheads="1"/>
          </p:cNvSpPr>
          <p:nvPr/>
        </p:nvSpPr>
        <p:spPr bwMode="auto">
          <a:xfrm>
            <a:off x="1327360" y="5787307"/>
            <a:ext cx="354263" cy="492443"/>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QIS</a:t>
            </a:r>
          </a:p>
          <a:p>
            <a:pPr algn="ctr" rtl="0" fontAlgn="base">
              <a:spcBef>
                <a:spcPct val="0"/>
              </a:spcBef>
              <a:spcAft>
                <a:spcPct val="0"/>
              </a:spcAft>
            </a:pPr>
            <a:r>
              <a:rPr lang="en-GB" sz="1600" b="1" dirty="0">
                <a:solidFill>
                  <a:srgbClr val="FFFFFF"/>
                </a:solidFill>
              </a:rPr>
              <a:t>1</a:t>
            </a:r>
            <a:endParaRPr lang="en-GB" kern="1200" baseline="30000" dirty="0">
              <a:solidFill>
                <a:srgbClr val="FFFFFF"/>
              </a:solidFill>
              <a:latin typeface="Arial" charset="0"/>
              <a:ea typeface="+mn-ea"/>
              <a:cs typeface="Arial" charset="0"/>
            </a:endParaRPr>
          </a:p>
        </p:txBody>
      </p:sp>
      <p:sp>
        <p:nvSpPr>
          <p:cNvPr id="42015" name="Freeform 38"/>
          <p:cNvSpPr>
            <a:spLocks/>
          </p:cNvSpPr>
          <p:nvPr/>
        </p:nvSpPr>
        <p:spPr bwMode="auto">
          <a:xfrm>
            <a:off x="2120287" y="5684734"/>
            <a:ext cx="459337" cy="622639"/>
          </a:xfrm>
          <a:custGeom>
            <a:avLst/>
            <a:gdLst>
              <a:gd name="T0" fmla="*/ 2147483647 w 293"/>
              <a:gd name="T1" fmla="*/ 0 h 347"/>
              <a:gd name="T2" fmla="*/ 0 w 293"/>
              <a:gd name="T3" fmla="*/ 0 h 347"/>
              <a:gd name="T4" fmla="*/ 0 w 293"/>
              <a:gd name="T5" fmla="*/ 2147483647 h 347"/>
              <a:gd name="T6" fmla="*/ 2147483647 w 293"/>
              <a:gd name="T7" fmla="*/ 2147483647 h 347"/>
              <a:gd name="T8" fmla="*/ 2147483647 w 293"/>
              <a:gd name="T9" fmla="*/ 2147483647 h 347"/>
              <a:gd name="T10" fmla="*/ 2147483647 w 293"/>
              <a:gd name="T11" fmla="*/ 0 h 347"/>
              <a:gd name="T12" fmla="*/ 0 60000 65536"/>
              <a:gd name="T13" fmla="*/ 0 60000 65536"/>
              <a:gd name="T14" fmla="*/ 0 60000 65536"/>
              <a:gd name="T15" fmla="*/ 0 60000 65536"/>
              <a:gd name="T16" fmla="*/ 0 60000 65536"/>
              <a:gd name="T17" fmla="*/ 0 60000 65536"/>
              <a:gd name="T18" fmla="*/ 0 w 293"/>
              <a:gd name="T19" fmla="*/ 0 h 347"/>
              <a:gd name="T20" fmla="*/ 293 w 29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93" h="347">
                <a:moveTo>
                  <a:pt x="202" y="0"/>
                </a:moveTo>
                <a:lnTo>
                  <a:pt x="0" y="0"/>
                </a:lnTo>
                <a:lnTo>
                  <a:pt x="0" y="347"/>
                </a:lnTo>
                <a:lnTo>
                  <a:pt x="202" y="347"/>
                </a:lnTo>
                <a:lnTo>
                  <a:pt x="293" y="173"/>
                </a:lnTo>
                <a:lnTo>
                  <a:pt x="202" y="0"/>
                </a:lnTo>
                <a:close/>
              </a:path>
            </a:pathLst>
          </a:custGeom>
          <a:solidFill>
            <a:srgbClr val="0079A6"/>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16" name="Rectangle 39"/>
          <p:cNvSpPr>
            <a:spLocks noChangeArrowheads="1"/>
          </p:cNvSpPr>
          <p:nvPr/>
        </p:nvSpPr>
        <p:spPr bwMode="auto">
          <a:xfrm>
            <a:off x="2136001" y="5787307"/>
            <a:ext cx="354263" cy="492443"/>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QIS</a:t>
            </a:r>
          </a:p>
          <a:p>
            <a:pPr algn="ctr" rtl="0" fontAlgn="base">
              <a:spcBef>
                <a:spcPct val="0"/>
              </a:spcBef>
              <a:spcAft>
                <a:spcPct val="0"/>
              </a:spcAft>
            </a:pPr>
            <a:r>
              <a:rPr lang="en-GB" sz="1600" b="1" dirty="0">
                <a:solidFill>
                  <a:srgbClr val="FFFFFF"/>
                </a:solidFill>
              </a:rPr>
              <a:t>2</a:t>
            </a:r>
            <a:endParaRPr lang="en-GB" kern="1200" baseline="30000" dirty="0">
              <a:solidFill>
                <a:srgbClr val="FFFFFF"/>
              </a:solidFill>
              <a:latin typeface="Arial" charset="0"/>
              <a:ea typeface="+mn-ea"/>
              <a:cs typeface="Arial" charset="0"/>
            </a:endParaRPr>
          </a:p>
        </p:txBody>
      </p:sp>
      <p:sp>
        <p:nvSpPr>
          <p:cNvPr id="42017" name="Freeform 42"/>
          <p:cNvSpPr>
            <a:spLocks/>
          </p:cNvSpPr>
          <p:nvPr/>
        </p:nvSpPr>
        <p:spPr bwMode="auto">
          <a:xfrm>
            <a:off x="3000536" y="5670338"/>
            <a:ext cx="459337" cy="620839"/>
          </a:xfrm>
          <a:custGeom>
            <a:avLst/>
            <a:gdLst>
              <a:gd name="T0" fmla="*/ 2147483647 w 293"/>
              <a:gd name="T1" fmla="*/ 0 h 347"/>
              <a:gd name="T2" fmla="*/ 0 w 293"/>
              <a:gd name="T3" fmla="*/ 0 h 347"/>
              <a:gd name="T4" fmla="*/ 0 w 293"/>
              <a:gd name="T5" fmla="*/ 2147483647 h 347"/>
              <a:gd name="T6" fmla="*/ 2147483647 w 293"/>
              <a:gd name="T7" fmla="*/ 2147483647 h 347"/>
              <a:gd name="T8" fmla="*/ 2147483647 w 293"/>
              <a:gd name="T9" fmla="*/ 2147483647 h 347"/>
              <a:gd name="T10" fmla="*/ 2147483647 w 293"/>
              <a:gd name="T11" fmla="*/ 0 h 347"/>
              <a:gd name="T12" fmla="*/ 0 60000 65536"/>
              <a:gd name="T13" fmla="*/ 0 60000 65536"/>
              <a:gd name="T14" fmla="*/ 0 60000 65536"/>
              <a:gd name="T15" fmla="*/ 0 60000 65536"/>
              <a:gd name="T16" fmla="*/ 0 60000 65536"/>
              <a:gd name="T17" fmla="*/ 0 60000 65536"/>
              <a:gd name="T18" fmla="*/ 0 w 293"/>
              <a:gd name="T19" fmla="*/ 0 h 347"/>
              <a:gd name="T20" fmla="*/ 293 w 29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93" h="347">
                <a:moveTo>
                  <a:pt x="203" y="0"/>
                </a:moveTo>
                <a:lnTo>
                  <a:pt x="0" y="0"/>
                </a:lnTo>
                <a:lnTo>
                  <a:pt x="0" y="347"/>
                </a:lnTo>
                <a:lnTo>
                  <a:pt x="203" y="347"/>
                </a:lnTo>
                <a:lnTo>
                  <a:pt x="293" y="173"/>
                </a:lnTo>
                <a:lnTo>
                  <a:pt x="203" y="0"/>
                </a:lnTo>
                <a:close/>
              </a:path>
            </a:pathLst>
          </a:custGeom>
          <a:solidFill>
            <a:srgbClr val="0079A6"/>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18" name="Rectangle 43"/>
          <p:cNvSpPr>
            <a:spLocks noChangeArrowheads="1"/>
          </p:cNvSpPr>
          <p:nvPr/>
        </p:nvSpPr>
        <p:spPr bwMode="auto">
          <a:xfrm>
            <a:off x="3017997" y="5787307"/>
            <a:ext cx="354263" cy="492443"/>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QIS</a:t>
            </a:r>
          </a:p>
          <a:p>
            <a:pPr algn="ctr" rtl="0" fontAlgn="base">
              <a:spcBef>
                <a:spcPct val="0"/>
              </a:spcBef>
              <a:spcAft>
                <a:spcPct val="0"/>
              </a:spcAft>
            </a:pPr>
            <a:r>
              <a:rPr lang="en-GB" sz="1600" b="1" dirty="0">
                <a:solidFill>
                  <a:srgbClr val="FFFFFF"/>
                </a:solidFill>
              </a:rPr>
              <a:t>3</a:t>
            </a:r>
            <a:endParaRPr lang="en-GB" kern="1200" baseline="30000" dirty="0">
              <a:solidFill>
                <a:srgbClr val="FFFFFF"/>
              </a:solidFill>
              <a:latin typeface="Arial" charset="0"/>
              <a:ea typeface="+mn-ea"/>
              <a:cs typeface="Arial" charset="0"/>
            </a:endParaRPr>
          </a:p>
        </p:txBody>
      </p:sp>
      <p:sp>
        <p:nvSpPr>
          <p:cNvPr id="42019" name="Text Box 44"/>
          <p:cNvSpPr txBox="1">
            <a:spLocks noChangeArrowheads="1"/>
          </p:cNvSpPr>
          <p:nvPr/>
        </p:nvSpPr>
        <p:spPr bwMode="auto">
          <a:xfrm>
            <a:off x="983294" y="2560740"/>
            <a:ext cx="2172678" cy="1009980"/>
          </a:xfrm>
          <a:prstGeom prst="rect">
            <a:avLst/>
          </a:prstGeom>
          <a:noFill/>
          <a:ln w="25400" algn="ctr">
            <a:noFill/>
            <a:miter lim="800000"/>
            <a:headEnd/>
            <a:tailEnd type="none" w="lg" len="lg"/>
          </a:ln>
        </p:spPr>
        <p:txBody>
          <a:bodyPr lIns="0" tIns="40092" rIns="0" bIns="0" anchorCtr="1">
            <a:spAutoFit/>
          </a:bodyPr>
          <a:lstStyle/>
          <a:p>
            <a:pPr algn="ctr" rtl="0" fontAlgn="base">
              <a:spcBef>
                <a:spcPct val="50000"/>
              </a:spcBef>
              <a:spcAft>
                <a:spcPct val="0"/>
              </a:spcAft>
            </a:pPr>
            <a:r>
              <a:rPr lang="en-US" sz="2700" b="1" baseline="30000" dirty="0">
                <a:solidFill>
                  <a:srgbClr val="FFFFFF"/>
                </a:solidFill>
              </a:rPr>
              <a:t>Framework Directive</a:t>
            </a:r>
            <a:endParaRPr lang="en-GB" sz="2700" b="1" baseline="30000" dirty="0">
              <a:solidFill>
                <a:srgbClr val="FFFFFF"/>
              </a:solidFill>
            </a:endParaRPr>
          </a:p>
          <a:p>
            <a:pPr algn="ctr" rtl="0" fontAlgn="base">
              <a:spcBef>
                <a:spcPct val="50000"/>
              </a:spcBef>
              <a:spcAft>
                <a:spcPct val="0"/>
              </a:spcAft>
            </a:pPr>
            <a:r>
              <a:rPr lang="cs-CZ" sz="2700" b="1" baseline="30000" dirty="0">
                <a:solidFill>
                  <a:srgbClr val="FFFFFF"/>
                </a:solidFill>
              </a:rPr>
              <a:t>(</a:t>
            </a:r>
            <a:r>
              <a:rPr lang="en-US" sz="2700" b="1" baseline="30000" dirty="0">
                <a:solidFill>
                  <a:srgbClr val="FFFFFF"/>
                </a:solidFill>
              </a:rPr>
              <a:t>EU Commission</a:t>
            </a:r>
            <a:r>
              <a:rPr lang="cs-CZ" sz="2700" b="1" baseline="30000" dirty="0">
                <a:solidFill>
                  <a:srgbClr val="FFFFFF"/>
                </a:solidFill>
              </a:rPr>
              <a:t>)</a:t>
            </a:r>
          </a:p>
        </p:txBody>
      </p:sp>
      <p:sp>
        <p:nvSpPr>
          <p:cNvPr id="42020" name="Freeform 45"/>
          <p:cNvSpPr>
            <a:spLocks/>
          </p:cNvSpPr>
          <p:nvPr/>
        </p:nvSpPr>
        <p:spPr bwMode="auto">
          <a:xfrm>
            <a:off x="4396011" y="5684734"/>
            <a:ext cx="422659" cy="620839"/>
          </a:xfrm>
          <a:custGeom>
            <a:avLst/>
            <a:gdLst>
              <a:gd name="T0" fmla="*/ 2147483647 w 293"/>
              <a:gd name="T1" fmla="*/ 0 h 347"/>
              <a:gd name="T2" fmla="*/ 0 w 293"/>
              <a:gd name="T3" fmla="*/ 0 h 347"/>
              <a:gd name="T4" fmla="*/ 0 w 293"/>
              <a:gd name="T5" fmla="*/ 2147483647 h 347"/>
              <a:gd name="T6" fmla="*/ 2147483647 w 293"/>
              <a:gd name="T7" fmla="*/ 2147483647 h 347"/>
              <a:gd name="T8" fmla="*/ 2147483647 w 293"/>
              <a:gd name="T9" fmla="*/ 2147483647 h 347"/>
              <a:gd name="T10" fmla="*/ 2147483647 w 293"/>
              <a:gd name="T11" fmla="*/ 0 h 347"/>
              <a:gd name="T12" fmla="*/ 0 60000 65536"/>
              <a:gd name="T13" fmla="*/ 0 60000 65536"/>
              <a:gd name="T14" fmla="*/ 0 60000 65536"/>
              <a:gd name="T15" fmla="*/ 0 60000 65536"/>
              <a:gd name="T16" fmla="*/ 0 60000 65536"/>
              <a:gd name="T17" fmla="*/ 0 60000 65536"/>
              <a:gd name="T18" fmla="*/ 0 w 293"/>
              <a:gd name="T19" fmla="*/ 0 h 347"/>
              <a:gd name="T20" fmla="*/ 293 w 29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93" h="347">
                <a:moveTo>
                  <a:pt x="203" y="0"/>
                </a:moveTo>
                <a:lnTo>
                  <a:pt x="0" y="0"/>
                </a:lnTo>
                <a:lnTo>
                  <a:pt x="0" y="347"/>
                </a:lnTo>
                <a:lnTo>
                  <a:pt x="203" y="347"/>
                </a:lnTo>
                <a:lnTo>
                  <a:pt x="293" y="173"/>
                </a:lnTo>
                <a:lnTo>
                  <a:pt x="203" y="0"/>
                </a:lnTo>
                <a:close/>
              </a:path>
            </a:pathLst>
          </a:custGeom>
          <a:solidFill>
            <a:srgbClr val="0079A6"/>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FFFFFF"/>
              </a:solidFill>
              <a:latin typeface="Arial" charset="0"/>
              <a:ea typeface="+mn-ea"/>
              <a:cs typeface="Arial" charset="0"/>
            </a:endParaRPr>
          </a:p>
        </p:txBody>
      </p:sp>
      <p:sp>
        <p:nvSpPr>
          <p:cNvPr id="42021" name="Rectangle 46"/>
          <p:cNvSpPr>
            <a:spLocks noChangeArrowheads="1"/>
          </p:cNvSpPr>
          <p:nvPr/>
        </p:nvSpPr>
        <p:spPr bwMode="auto">
          <a:xfrm>
            <a:off x="4396010" y="5787307"/>
            <a:ext cx="354263" cy="492443"/>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QIS</a:t>
            </a:r>
          </a:p>
          <a:p>
            <a:pPr algn="ctr" rtl="0" fontAlgn="base">
              <a:spcBef>
                <a:spcPct val="0"/>
              </a:spcBef>
              <a:spcAft>
                <a:spcPct val="0"/>
              </a:spcAft>
            </a:pPr>
            <a:r>
              <a:rPr lang="en-GB" sz="1600" b="1" dirty="0">
                <a:solidFill>
                  <a:srgbClr val="FFFFFF"/>
                </a:solidFill>
              </a:rPr>
              <a:t>4</a:t>
            </a:r>
            <a:endParaRPr lang="en-GB" kern="1200" baseline="30000" dirty="0">
              <a:solidFill>
                <a:srgbClr val="FFFFFF"/>
              </a:solidFill>
              <a:latin typeface="Arial" charset="0"/>
              <a:ea typeface="+mn-ea"/>
              <a:cs typeface="Arial" charset="0"/>
            </a:endParaRPr>
          </a:p>
        </p:txBody>
      </p:sp>
      <p:sp>
        <p:nvSpPr>
          <p:cNvPr id="11300" name="AutoShape 47"/>
          <p:cNvSpPr>
            <a:spLocks noChangeArrowheads="1"/>
          </p:cNvSpPr>
          <p:nvPr/>
        </p:nvSpPr>
        <p:spPr bwMode="auto">
          <a:xfrm>
            <a:off x="5644773" y="2335800"/>
            <a:ext cx="3089605" cy="1459423"/>
          </a:xfrm>
          <a:prstGeom prst="chevron">
            <a:avLst>
              <a:gd name="adj" fmla="val 27246"/>
            </a:avLst>
          </a:prstGeom>
          <a:solidFill>
            <a:schemeClr val="accent5"/>
          </a:solid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sp>
        <p:nvSpPr>
          <p:cNvPr id="42023" name="Rectangle 48"/>
          <p:cNvSpPr>
            <a:spLocks noChangeArrowheads="1"/>
          </p:cNvSpPr>
          <p:nvPr/>
        </p:nvSpPr>
        <p:spPr bwMode="auto">
          <a:xfrm>
            <a:off x="8674997" y="1601585"/>
            <a:ext cx="455253"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2776"/>
                </a:solidFill>
              </a:rPr>
              <a:t>2012</a:t>
            </a:r>
            <a:endParaRPr lang="en-GB" kern="1200" baseline="30000" dirty="0">
              <a:solidFill>
                <a:srgbClr val="002776"/>
              </a:solidFill>
              <a:latin typeface="Arial" charset="0"/>
              <a:ea typeface="+mn-ea"/>
              <a:cs typeface="Arial" charset="0"/>
            </a:endParaRPr>
          </a:p>
        </p:txBody>
      </p:sp>
      <p:sp>
        <p:nvSpPr>
          <p:cNvPr id="13350" name="Text Box 49"/>
          <p:cNvSpPr txBox="1">
            <a:spLocks noChangeArrowheads="1"/>
          </p:cNvSpPr>
          <p:nvPr/>
        </p:nvSpPr>
        <p:spPr bwMode="auto">
          <a:xfrm>
            <a:off x="5817683" y="2548142"/>
            <a:ext cx="2663451" cy="871480"/>
          </a:xfrm>
          <a:prstGeom prst="rect">
            <a:avLst/>
          </a:prstGeom>
          <a:noFill/>
          <a:ln w="25400" algn="ctr">
            <a:noFill/>
            <a:miter lim="800000"/>
            <a:headEnd/>
            <a:tailEnd type="none" w="lg" len="lg"/>
          </a:ln>
        </p:spPr>
        <p:txBody>
          <a:bodyPr lIns="0" tIns="40092" rIns="0" bIns="0" anchorCtr="1">
            <a:spAutoFit/>
          </a:bodyPr>
          <a:lstStyle/>
          <a:p>
            <a:pPr marL="196246" algn="ctr">
              <a:spcBef>
                <a:spcPct val="50000"/>
              </a:spcBef>
              <a:defRPr/>
            </a:pPr>
            <a:r>
              <a:rPr lang="en-US" sz="2700" b="1" baseline="30000" dirty="0">
                <a:solidFill>
                  <a:srgbClr val="FFFFFF"/>
                </a:solidFill>
              </a:rPr>
              <a:t>Getting prepared for the entry into force of Solvency II (</a:t>
            </a:r>
            <a:r>
              <a:rPr lang="en-US" sz="2700" b="1" baseline="30000" dirty="0">
                <a:solidFill>
                  <a:srgbClr val="FFFFFF"/>
                </a:solidFill>
                <a:latin typeface="Arial"/>
              </a:rPr>
              <a:t>Level 2)</a:t>
            </a:r>
            <a:endParaRPr lang="cs-CZ" sz="2700" b="1" baseline="30000" dirty="0">
              <a:solidFill>
                <a:srgbClr val="FFFFFF"/>
              </a:solidFill>
              <a:latin typeface="Arial"/>
            </a:endParaRPr>
          </a:p>
        </p:txBody>
      </p:sp>
      <p:sp>
        <p:nvSpPr>
          <p:cNvPr id="11303" name="AutoShape 51"/>
          <p:cNvSpPr>
            <a:spLocks noChangeArrowheads="1"/>
          </p:cNvSpPr>
          <p:nvPr/>
        </p:nvSpPr>
        <p:spPr bwMode="auto">
          <a:xfrm>
            <a:off x="8418254" y="2335796"/>
            <a:ext cx="1390234" cy="1443226"/>
          </a:xfrm>
          <a:prstGeom prst="chevron">
            <a:avLst>
              <a:gd name="adj" fmla="val 26704"/>
            </a:avLst>
          </a:prstGeom>
          <a:solidFill>
            <a:schemeClr val="accent5"/>
          </a:solidFill>
          <a:ln w="9525" algn="ctr">
            <a:noFill/>
            <a:miter lim="800000"/>
            <a:headEnd/>
            <a:tailEnd/>
          </a:ln>
        </p:spPr>
        <p:txBody>
          <a:bodyPr wrap="none" lIns="0" tIns="0" rIns="0" bIns="0" anchor="ctr"/>
          <a:lstStyle/>
          <a:p>
            <a:pPr algn="l" rtl="0" fontAlgn="base">
              <a:spcBef>
                <a:spcPct val="0"/>
              </a:spcBef>
              <a:spcAft>
                <a:spcPct val="0"/>
              </a:spcAft>
              <a:defRPr/>
            </a:pPr>
            <a:endParaRPr lang="cs-CZ" kern="1200">
              <a:solidFill>
                <a:srgbClr val="002776"/>
              </a:solidFill>
              <a:latin typeface="Arial" charset="0"/>
              <a:ea typeface="+mn-ea"/>
              <a:cs typeface="Arial" charset="0"/>
            </a:endParaRPr>
          </a:p>
        </p:txBody>
      </p:sp>
      <p:sp>
        <p:nvSpPr>
          <p:cNvPr id="13352" name="Text Box 52"/>
          <p:cNvSpPr txBox="1">
            <a:spLocks noChangeArrowheads="1"/>
          </p:cNvSpPr>
          <p:nvPr/>
        </p:nvSpPr>
        <p:spPr bwMode="auto">
          <a:xfrm>
            <a:off x="8530457" y="2318621"/>
            <a:ext cx="1214447" cy="1425478"/>
          </a:xfrm>
          <a:prstGeom prst="rect">
            <a:avLst/>
          </a:prstGeom>
          <a:noFill/>
          <a:ln w="25400" algn="ctr">
            <a:noFill/>
            <a:miter lim="800000"/>
            <a:headEnd/>
            <a:tailEnd type="none" w="lg" len="lg"/>
          </a:ln>
        </p:spPr>
        <p:txBody>
          <a:bodyPr wrap="square" lIns="0" tIns="40092" rIns="0" bIns="0" anchorCtr="1">
            <a:spAutoFit/>
          </a:bodyPr>
          <a:lstStyle/>
          <a:p>
            <a:pPr marL="196246">
              <a:defRPr/>
            </a:pPr>
            <a:r>
              <a:rPr lang="en-US" sz="1800" b="1" dirty="0" smtClean="0">
                <a:solidFill>
                  <a:srgbClr val="FFFFFF"/>
                </a:solidFill>
                <a:latin typeface="Arial"/>
              </a:rPr>
              <a:t>Entry </a:t>
            </a:r>
            <a:r>
              <a:rPr lang="en-US" sz="1800" b="1" dirty="0">
                <a:solidFill>
                  <a:srgbClr val="FFFFFF"/>
                </a:solidFill>
                <a:latin typeface="Arial"/>
              </a:rPr>
              <a:t>into force of Solvency II</a:t>
            </a:r>
            <a:endParaRPr lang="en-GB" sz="1800" b="1" baseline="30000" dirty="0">
              <a:solidFill>
                <a:srgbClr val="FFFFFF"/>
              </a:solidFill>
              <a:latin typeface="Arial"/>
            </a:endParaRPr>
          </a:p>
        </p:txBody>
      </p:sp>
      <p:sp>
        <p:nvSpPr>
          <p:cNvPr id="11312" name="Line 54"/>
          <p:cNvSpPr>
            <a:spLocks noChangeShapeType="1"/>
          </p:cNvSpPr>
          <p:nvPr/>
        </p:nvSpPr>
        <p:spPr bwMode="auto">
          <a:xfrm>
            <a:off x="8428733" y="1765344"/>
            <a:ext cx="0" cy="403096"/>
          </a:xfrm>
          <a:prstGeom prst="line">
            <a:avLst/>
          </a:prstGeom>
          <a:noFill/>
          <a:ln w="508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42028" name="Rectangle 55"/>
          <p:cNvSpPr>
            <a:spLocks noChangeArrowheads="1"/>
          </p:cNvSpPr>
          <p:nvPr/>
        </p:nvSpPr>
        <p:spPr bwMode="auto">
          <a:xfrm>
            <a:off x="1397224" y="28252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29" name="Rectangle 56"/>
          <p:cNvSpPr>
            <a:spLocks noChangeArrowheads="1"/>
          </p:cNvSpPr>
          <p:nvPr/>
        </p:nvSpPr>
        <p:spPr bwMode="auto">
          <a:xfrm>
            <a:off x="1812897" y="28252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0" name="Rectangle 57"/>
          <p:cNvSpPr>
            <a:spLocks noChangeArrowheads="1"/>
          </p:cNvSpPr>
          <p:nvPr/>
        </p:nvSpPr>
        <p:spPr bwMode="auto">
          <a:xfrm>
            <a:off x="2235555" y="28252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1" name="Rectangle 58"/>
          <p:cNvSpPr>
            <a:spLocks noChangeArrowheads="1"/>
          </p:cNvSpPr>
          <p:nvPr/>
        </p:nvSpPr>
        <p:spPr bwMode="auto">
          <a:xfrm>
            <a:off x="2343842" y="28252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2" name="Rectangle 59"/>
          <p:cNvSpPr>
            <a:spLocks noChangeArrowheads="1"/>
          </p:cNvSpPr>
          <p:nvPr/>
        </p:nvSpPr>
        <p:spPr bwMode="auto">
          <a:xfrm>
            <a:off x="4303443" y="2593128"/>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3" name="Rectangle 60"/>
          <p:cNvSpPr>
            <a:spLocks noChangeArrowheads="1"/>
          </p:cNvSpPr>
          <p:nvPr/>
        </p:nvSpPr>
        <p:spPr bwMode="auto">
          <a:xfrm>
            <a:off x="4759284" y="2593128"/>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4" name="Rectangle 61"/>
          <p:cNvSpPr>
            <a:spLocks noChangeArrowheads="1"/>
          </p:cNvSpPr>
          <p:nvPr/>
        </p:nvSpPr>
        <p:spPr bwMode="auto">
          <a:xfrm>
            <a:off x="5704154" y="2593128"/>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5" name="Rectangle 62"/>
          <p:cNvSpPr>
            <a:spLocks noChangeArrowheads="1"/>
          </p:cNvSpPr>
          <p:nvPr/>
        </p:nvSpPr>
        <p:spPr bwMode="auto">
          <a:xfrm>
            <a:off x="4069407" y="28270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6" name="Rectangle 63"/>
          <p:cNvSpPr>
            <a:spLocks noChangeArrowheads="1"/>
          </p:cNvSpPr>
          <p:nvPr/>
        </p:nvSpPr>
        <p:spPr bwMode="auto">
          <a:xfrm>
            <a:off x="4458884" y="28270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7" name="Rectangle 64"/>
          <p:cNvSpPr>
            <a:spLocks noChangeArrowheads="1"/>
          </p:cNvSpPr>
          <p:nvPr/>
        </p:nvSpPr>
        <p:spPr bwMode="auto">
          <a:xfrm>
            <a:off x="4897264" y="2827072"/>
            <a:ext cx="57709"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003399"/>
                </a:solidFill>
              </a:rPr>
              <a:t> </a:t>
            </a:r>
            <a:endParaRPr lang="en-GB" kern="1200" baseline="30000" dirty="0">
              <a:solidFill>
                <a:srgbClr val="002776"/>
              </a:solidFill>
              <a:latin typeface="Arial" charset="0"/>
              <a:ea typeface="+mn-ea"/>
              <a:cs typeface="Arial" charset="0"/>
            </a:endParaRPr>
          </a:p>
        </p:txBody>
      </p:sp>
      <p:sp>
        <p:nvSpPr>
          <p:cNvPr id="42038" name="Rectangle 65"/>
          <p:cNvSpPr>
            <a:spLocks noChangeArrowheads="1"/>
          </p:cNvSpPr>
          <p:nvPr/>
        </p:nvSpPr>
        <p:spPr bwMode="auto">
          <a:xfrm>
            <a:off x="5990583" y="2827069"/>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39" name="Rectangle 66"/>
          <p:cNvSpPr>
            <a:spLocks noChangeArrowheads="1"/>
          </p:cNvSpPr>
          <p:nvPr/>
        </p:nvSpPr>
        <p:spPr bwMode="auto">
          <a:xfrm>
            <a:off x="5023014" y="3910393"/>
            <a:ext cx="57709" cy="246221"/>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 </a:t>
            </a:r>
            <a:endParaRPr lang="en-GB" kern="1200" baseline="30000" dirty="0">
              <a:solidFill>
                <a:srgbClr val="002776"/>
              </a:solidFill>
              <a:latin typeface="Arial" charset="0"/>
              <a:ea typeface="+mn-ea"/>
              <a:cs typeface="Arial" charset="0"/>
            </a:endParaRPr>
          </a:p>
        </p:txBody>
      </p:sp>
      <p:sp>
        <p:nvSpPr>
          <p:cNvPr id="42040" name="Rectangle 67"/>
          <p:cNvSpPr>
            <a:spLocks noChangeArrowheads="1"/>
          </p:cNvSpPr>
          <p:nvPr/>
        </p:nvSpPr>
        <p:spPr bwMode="auto">
          <a:xfrm>
            <a:off x="5758299" y="3910387"/>
            <a:ext cx="65" cy="205184"/>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endParaRPr lang="en-US" kern="1200" baseline="30000">
              <a:solidFill>
                <a:srgbClr val="002776"/>
              </a:solidFill>
              <a:latin typeface="Arial" charset="0"/>
              <a:ea typeface="+mn-ea"/>
              <a:cs typeface="Arial" charset="0"/>
            </a:endParaRPr>
          </a:p>
        </p:txBody>
      </p:sp>
      <p:sp>
        <p:nvSpPr>
          <p:cNvPr id="42041" name="Freeform 68"/>
          <p:cNvSpPr>
            <a:spLocks noEditPoints="1"/>
          </p:cNvSpPr>
          <p:nvPr/>
        </p:nvSpPr>
        <p:spPr bwMode="auto">
          <a:xfrm>
            <a:off x="6049170" y="1459428"/>
            <a:ext cx="52396" cy="5796299"/>
          </a:xfrm>
          <a:custGeom>
            <a:avLst/>
            <a:gdLst>
              <a:gd name="T0" fmla="*/ 2147483647 w 233"/>
              <a:gd name="T1" fmla="*/ 2147483647 h 24947"/>
              <a:gd name="T2" fmla="*/ 2147483647 w 233"/>
              <a:gd name="T3" fmla="*/ 2147483647 h 24947"/>
              <a:gd name="T4" fmla="*/ 2147483647 w 233"/>
              <a:gd name="T5" fmla="*/ 2147483647 h 24947"/>
              <a:gd name="T6" fmla="*/ 2147483647 w 233"/>
              <a:gd name="T7" fmla="*/ 2147483647 h 24947"/>
              <a:gd name="T8" fmla="*/ 2147483647 w 233"/>
              <a:gd name="T9" fmla="*/ 2147483647 h 24947"/>
              <a:gd name="T10" fmla="*/ 2147483647 w 233"/>
              <a:gd name="T11" fmla="*/ 2147483647 h 24947"/>
              <a:gd name="T12" fmla="*/ 2147483647 w 233"/>
              <a:gd name="T13" fmla="*/ 2147483647 h 24947"/>
              <a:gd name="T14" fmla="*/ 2147483647 w 233"/>
              <a:gd name="T15" fmla="*/ 2147483647 h 24947"/>
              <a:gd name="T16" fmla="*/ 2147483647 w 233"/>
              <a:gd name="T17" fmla="*/ 2147483647 h 24947"/>
              <a:gd name="T18" fmla="*/ 2147483647 w 233"/>
              <a:gd name="T19" fmla="*/ 2147483647 h 24947"/>
              <a:gd name="T20" fmla="*/ 2147483647 w 233"/>
              <a:gd name="T21" fmla="*/ 2147483647 h 24947"/>
              <a:gd name="T22" fmla="*/ 2147483647 w 233"/>
              <a:gd name="T23" fmla="*/ 2147483647 h 24947"/>
              <a:gd name="T24" fmla="*/ 2147483647 w 233"/>
              <a:gd name="T25" fmla="*/ 2147483647 h 24947"/>
              <a:gd name="T26" fmla="*/ 2147483647 w 233"/>
              <a:gd name="T27" fmla="*/ 2147483647 h 24947"/>
              <a:gd name="T28" fmla="*/ 2147483647 w 233"/>
              <a:gd name="T29" fmla="*/ 2147483647 h 24947"/>
              <a:gd name="T30" fmla="*/ 2147483647 w 233"/>
              <a:gd name="T31" fmla="*/ 2147483647 h 24947"/>
              <a:gd name="T32" fmla="*/ 2147483647 w 233"/>
              <a:gd name="T33" fmla="*/ 2147483647 h 24947"/>
              <a:gd name="T34" fmla="*/ 2147483647 w 233"/>
              <a:gd name="T35" fmla="*/ 2147483647 h 24947"/>
              <a:gd name="T36" fmla="*/ 2147483647 w 233"/>
              <a:gd name="T37" fmla="*/ 2147483647 h 24947"/>
              <a:gd name="T38" fmla="*/ 2147483647 w 233"/>
              <a:gd name="T39" fmla="*/ 2147483647 h 24947"/>
              <a:gd name="T40" fmla="*/ 2147483647 w 233"/>
              <a:gd name="T41" fmla="*/ 2147483647 h 24947"/>
              <a:gd name="T42" fmla="*/ 2147483647 w 233"/>
              <a:gd name="T43" fmla="*/ 2147483647 h 24947"/>
              <a:gd name="T44" fmla="*/ 2147483647 w 233"/>
              <a:gd name="T45" fmla="*/ 2147483647 h 24947"/>
              <a:gd name="T46" fmla="*/ 2147483647 w 233"/>
              <a:gd name="T47" fmla="*/ 2147483647 h 24947"/>
              <a:gd name="T48" fmla="*/ 2147483647 w 233"/>
              <a:gd name="T49" fmla="*/ 2147483647 h 24947"/>
              <a:gd name="T50" fmla="*/ 2147483647 w 233"/>
              <a:gd name="T51" fmla="*/ 2147483647 h 24947"/>
              <a:gd name="T52" fmla="*/ 2147483647 w 233"/>
              <a:gd name="T53" fmla="*/ 2147483647 h 24947"/>
              <a:gd name="T54" fmla="*/ 2147483647 w 233"/>
              <a:gd name="T55" fmla="*/ 2147483647 h 24947"/>
              <a:gd name="T56" fmla="*/ 2147483647 w 233"/>
              <a:gd name="T57" fmla="*/ 2147483647 h 24947"/>
              <a:gd name="T58" fmla="*/ 2147483647 w 233"/>
              <a:gd name="T59" fmla="*/ 2147483647 h 24947"/>
              <a:gd name="T60" fmla="*/ 2147483647 w 233"/>
              <a:gd name="T61" fmla="*/ 2147483647 h 24947"/>
              <a:gd name="T62" fmla="*/ 2147483647 w 233"/>
              <a:gd name="T63" fmla="*/ 2147483647 h 24947"/>
              <a:gd name="T64" fmla="*/ 2147483647 w 233"/>
              <a:gd name="T65" fmla="*/ 2147483647 h 24947"/>
              <a:gd name="T66" fmla="*/ 2147483647 w 233"/>
              <a:gd name="T67" fmla="*/ 2147483647 h 24947"/>
              <a:gd name="T68" fmla="*/ 2147483647 w 233"/>
              <a:gd name="T69" fmla="*/ 2147483647 h 24947"/>
              <a:gd name="T70" fmla="*/ 2147483647 w 233"/>
              <a:gd name="T71" fmla="*/ 2147483647 h 24947"/>
              <a:gd name="T72" fmla="*/ 2147483647 w 233"/>
              <a:gd name="T73" fmla="*/ 2147483647 h 24947"/>
              <a:gd name="T74" fmla="*/ 2147483647 w 233"/>
              <a:gd name="T75" fmla="*/ 2147483647 h 24947"/>
              <a:gd name="T76" fmla="*/ 2147483647 w 233"/>
              <a:gd name="T77" fmla="*/ 2147483647 h 24947"/>
              <a:gd name="T78" fmla="*/ 2147483647 w 233"/>
              <a:gd name="T79" fmla="*/ 2147483647 h 24947"/>
              <a:gd name="T80" fmla="*/ 2147483647 w 233"/>
              <a:gd name="T81" fmla="*/ 2147483647 h 24947"/>
              <a:gd name="T82" fmla="*/ 2147483647 w 233"/>
              <a:gd name="T83" fmla="*/ 2147483647 h 24947"/>
              <a:gd name="T84" fmla="*/ 2147483647 w 233"/>
              <a:gd name="T85" fmla="*/ 2147483647 h 24947"/>
              <a:gd name="T86" fmla="*/ 2147483647 w 233"/>
              <a:gd name="T87" fmla="*/ 2147483647 h 24947"/>
              <a:gd name="T88" fmla="*/ 2147483647 w 233"/>
              <a:gd name="T89" fmla="*/ 2147483647 h 24947"/>
              <a:gd name="T90" fmla="*/ 2147483647 w 233"/>
              <a:gd name="T91" fmla="*/ 2147483647 h 24947"/>
              <a:gd name="T92" fmla="*/ 2147483647 w 233"/>
              <a:gd name="T93" fmla="*/ 2147483647 h 24947"/>
              <a:gd name="T94" fmla="*/ 2147483647 w 233"/>
              <a:gd name="T95" fmla="*/ 2147483647 h 24947"/>
              <a:gd name="T96" fmla="*/ 2147483647 w 233"/>
              <a:gd name="T97" fmla="*/ 2147483647 h 24947"/>
              <a:gd name="T98" fmla="*/ 2147483647 w 233"/>
              <a:gd name="T99" fmla="*/ 2147483647 h 24947"/>
              <a:gd name="T100" fmla="*/ 2147483647 w 233"/>
              <a:gd name="T101" fmla="*/ 2147483647 h 24947"/>
              <a:gd name="T102" fmla="*/ 2147483647 w 233"/>
              <a:gd name="T103" fmla="*/ 2147483647 h 24947"/>
              <a:gd name="T104" fmla="*/ 2147483647 w 233"/>
              <a:gd name="T105" fmla="*/ 2147483647 h 24947"/>
              <a:gd name="T106" fmla="*/ 2147483647 w 233"/>
              <a:gd name="T107" fmla="*/ 2147483647 h 24947"/>
              <a:gd name="T108" fmla="*/ 2147483647 w 233"/>
              <a:gd name="T109" fmla="*/ 2147483647 h 24947"/>
              <a:gd name="T110" fmla="*/ 2147483647 w 233"/>
              <a:gd name="T111" fmla="*/ 2147483647 h 24947"/>
              <a:gd name="T112" fmla="*/ 2147483647 w 233"/>
              <a:gd name="T113" fmla="*/ 2147483647 h 24947"/>
              <a:gd name="T114" fmla="*/ 2147483647 w 233"/>
              <a:gd name="T115" fmla="*/ 2147483647 h 24947"/>
              <a:gd name="T116" fmla="*/ 2147483647 w 233"/>
              <a:gd name="T117" fmla="*/ 2147483647 h 249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33"/>
              <a:gd name="T178" fmla="*/ 0 h 24947"/>
              <a:gd name="T179" fmla="*/ 233 w 233"/>
              <a:gd name="T180" fmla="*/ 24947 h 249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33" h="24947">
                <a:moveTo>
                  <a:pt x="233" y="68"/>
                </a:moveTo>
                <a:lnTo>
                  <a:pt x="233" y="68"/>
                </a:lnTo>
                <a:cubicBezTo>
                  <a:pt x="233" y="105"/>
                  <a:pt x="203" y="134"/>
                  <a:pt x="166" y="134"/>
                </a:cubicBezTo>
                <a:cubicBezTo>
                  <a:pt x="129" y="134"/>
                  <a:pt x="100" y="104"/>
                  <a:pt x="100" y="67"/>
                </a:cubicBezTo>
                <a:cubicBezTo>
                  <a:pt x="100" y="30"/>
                  <a:pt x="130" y="0"/>
                  <a:pt x="167" y="0"/>
                </a:cubicBezTo>
                <a:cubicBezTo>
                  <a:pt x="204" y="1"/>
                  <a:pt x="233" y="31"/>
                  <a:pt x="233" y="68"/>
                </a:cubicBezTo>
                <a:close/>
                <a:moveTo>
                  <a:pt x="232" y="334"/>
                </a:moveTo>
                <a:lnTo>
                  <a:pt x="232" y="335"/>
                </a:lnTo>
                <a:cubicBezTo>
                  <a:pt x="232" y="371"/>
                  <a:pt x="202" y="401"/>
                  <a:pt x="165" y="401"/>
                </a:cubicBezTo>
                <a:cubicBezTo>
                  <a:pt x="128" y="400"/>
                  <a:pt x="98" y="370"/>
                  <a:pt x="99" y="334"/>
                </a:cubicBezTo>
                <a:lnTo>
                  <a:pt x="99" y="333"/>
                </a:lnTo>
                <a:cubicBezTo>
                  <a:pt x="99" y="297"/>
                  <a:pt x="129" y="267"/>
                  <a:pt x="166" y="267"/>
                </a:cubicBezTo>
                <a:cubicBezTo>
                  <a:pt x="203" y="268"/>
                  <a:pt x="232" y="298"/>
                  <a:pt x="232" y="334"/>
                </a:cubicBezTo>
                <a:close/>
                <a:moveTo>
                  <a:pt x="231" y="601"/>
                </a:moveTo>
                <a:lnTo>
                  <a:pt x="231" y="601"/>
                </a:lnTo>
                <a:cubicBezTo>
                  <a:pt x="231" y="638"/>
                  <a:pt x="201" y="668"/>
                  <a:pt x="164" y="668"/>
                </a:cubicBezTo>
                <a:cubicBezTo>
                  <a:pt x="127" y="667"/>
                  <a:pt x="97" y="637"/>
                  <a:pt x="98" y="600"/>
                </a:cubicBezTo>
                <a:cubicBezTo>
                  <a:pt x="98" y="563"/>
                  <a:pt x="128" y="534"/>
                  <a:pt x="165" y="534"/>
                </a:cubicBezTo>
                <a:cubicBezTo>
                  <a:pt x="202" y="534"/>
                  <a:pt x="231" y="564"/>
                  <a:pt x="231" y="601"/>
                </a:cubicBezTo>
                <a:close/>
                <a:moveTo>
                  <a:pt x="230" y="868"/>
                </a:moveTo>
                <a:lnTo>
                  <a:pt x="230" y="868"/>
                </a:lnTo>
                <a:cubicBezTo>
                  <a:pt x="230" y="905"/>
                  <a:pt x="200" y="935"/>
                  <a:pt x="163" y="934"/>
                </a:cubicBezTo>
                <a:cubicBezTo>
                  <a:pt x="126" y="934"/>
                  <a:pt x="96" y="904"/>
                  <a:pt x="97" y="867"/>
                </a:cubicBezTo>
                <a:cubicBezTo>
                  <a:pt x="97" y="830"/>
                  <a:pt x="127" y="801"/>
                  <a:pt x="164" y="801"/>
                </a:cubicBezTo>
                <a:cubicBezTo>
                  <a:pt x="201" y="801"/>
                  <a:pt x="230" y="831"/>
                  <a:pt x="230" y="868"/>
                </a:cubicBezTo>
                <a:close/>
                <a:moveTo>
                  <a:pt x="229" y="1135"/>
                </a:moveTo>
                <a:lnTo>
                  <a:pt x="229" y="1135"/>
                </a:lnTo>
                <a:cubicBezTo>
                  <a:pt x="229" y="1172"/>
                  <a:pt x="199" y="1201"/>
                  <a:pt x="162" y="1201"/>
                </a:cubicBezTo>
                <a:cubicBezTo>
                  <a:pt x="125" y="1201"/>
                  <a:pt x="95" y="1171"/>
                  <a:pt x="96" y="1134"/>
                </a:cubicBezTo>
                <a:cubicBezTo>
                  <a:pt x="96" y="1097"/>
                  <a:pt x="126" y="1067"/>
                  <a:pt x="163" y="1068"/>
                </a:cubicBezTo>
                <a:cubicBezTo>
                  <a:pt x="199" y="1068"/>
                  <a:pt x="229" y="1098"/>
                  <a:pt x="229" y="1135"/>
                </a:cubicBezTo>
                <a:close/>
                <a:moveTo>
                  <a:pt x="228" y="1402"/>
                </a:moveTo>
                <a:lnTo>
                  <a:pt x="228" y="1402"/>
                </a:lnTo>
                <a:cubicBezTo>
                  <a:pt x="227" y="1439"/>
                  <a:pt x="197" y="1468"/>
                  <a:pt x="161" y="1468"/>
                </a:cubicBezTo>
                <a:cubicBezTo>
                  <a:pt x="124" y="1468"/>
                  <a:pt x="94" y="1438"/>
                  <a:pt x="94" y="1401"/>
                </a:cubicBezTo>
                <a:cubicBezTo>
                  <a:pt x="95" y="1364"/>
                  <a:pt x="125" y="1334"/>
                  <a:pt x="162" y="1334"/>
                </a:cubicBezTo>
                <a:cubicBezTo>
                  <a:pt x="198" y="1335"/>
                  <a:pt x="228" y="1365"/>
                  <a:pt x="228" y="1402"/>
                </a:cubicBezTo>
                <a:close/>
                <a:moveTo>
                  <a:pt x="227" y="1668"/>
                </a:moveTo>
                <a:lnTo>
                  <a:pt x="227" y="1669"/>
                </a:lnTo>
                <a:cubicBezTo>
                  <a:pt x="226" y="1705"/>
                  <a:pt x="196" y="1735"/>
                  <a:pt x="160" y="1735"/>
                </a:cubicBezTo>
                <a:cubicBezTo>
                  <a:pt x="123" y="1734"/>
                  <a:pt x="93" y="1704"/>
                  <a:pt x="93" y="1668"/>
                </a:cubicBezTo>
                <a:lnTo>
                  <a:pt x="93" y="1667"/>
                </a:lnTo>
                <a:cubicBezTo>
                  <a:pt x="94" y="1631"/>
                  <a:pt x="124" y="1601"/>
                  <a:pt x="161" y="1601"/>
                </a:cubicBezTo>
                <a:cubicBezTo>
                  <a:pt x="197" y="1602"/>
                  <a:pt x="227" y="1632"/>
                  <a:pt x="227" y="1668"/>
                </a:cubicBezTo>
                <a:close/>
                <a:moveTo>
                  <a:pt x="226" y="1935"/>
                </a:moveTo>
                <a:lnTo>
                  <a:pt x="226" y="1935"/>
                </a:lnTo>
                <a:cubicBezTo>
                  <a:pt x="225" y="1972"/>
                  <a:pt x="195" y="2002"/>
                  <a:pt x="158" y="2002"/>
                </a:cubicBezTo>
                <a:cubicBezTo>
                  <a:pt x="122" y="2001"/>
                  <a:pt x="92" y="1971"/>
                  <a:pt x="92" y="1934"/>
                </a:cubicBezTo>
                <a:cubicBezTo>
                  <a:pt x="93" y="1897"/>
                  <a:pt x="123" y="1868"/>
                  <a:pt x="159" y="1868"/>
                </a:cubicBezTo>
                <a:cubicBezTo>
                  <a:pt x="196" y="1868"/>
                  <a:pt x="226" y="1898"/>
                  <a:pt x="226" y="1935"/>
                </a:cubicBezTo>
                <a:close/>
                <a:moveTo>
                  <a:pt x="225" y="2202"/>
                </a:moveTo>
                <a:lnTo>
                  <a:pt x="225" y="2202"/>
                </a:lnTo>
                <a:cubicBezTo>
                  <a:pt x="224" y="2239"/>
                  <a:pt x="194" y="2269"/>
                  <a:pt x="157" y="2268"/>
                </a:cubicBezTo>
                <a:cubicBezTo>
                  <a:pt x="121" y="2268"/>
                  <a:pt x="91" y="2238"/>
                  <a:pt x="91" y="2201"/>
                </a:cubicBezTo>
                <a:cubicBezTo>
                  <a:pt x="91" y="2164"/>
                  <a:pt x="122" y="2135"/>
                  <a:pt x="158" y="2135"/>
                </a:cubicBezTo>
                <a:cubicBezTo>
                  <a:pt x="195" y="2135"/>
                  <a:pt x="225" y="2165"/>
                  <a:pt x="225" y="2202"/>
                </a:cubicBezTo>
                <a:close/>
                <a:moveTo>
                  <a:pt x="223" y="2469"/>
                </a:moveTo>
                <a:lnTo>
                  <a:pt x="223" y="2469"/>
                </a:lnTo>
                <a:cubicBezTo>
                  <a:pt x="223" y="2506"/>
                  <a:pt x="193" y="2535"/>
                  <a:pt x="156" y="2535"/>
                </a:cubicBezTo>
                <a:cubicBezTo>
                  <a:pt x="120" y="2535"/>
                  <a:pt x="90" y="2505"/>
                  <a:pt x="90" y="2468"/>
                </a:cubicBezTo>
                <a:cubicBezTo>
                  <a:pt x="90" y="2431"/>
                  <a:pt x="120" y="2401"/>
                  <a:pt x="157" y="2402"/>
                </a:cubicBezTo>
                <a:cubicBezTo>
                  <a:pt x="194" y="2402"/>
                  <a:pt x="224" y="2432"/>
                  <a:pt x="223" y="2469"/>
                </a:cubicBezTo>
                <a:close/>
                <a:moveTo>
                  <a:pt x="222" y="2736"/>
                </a:moveTo>
                <a:lnTo>
                  <a:pt x="222" y="2736"/>
                </a:lnTo>
                <a:cubicBezTo>
                  <a:pt x="222" y="2773"/>
                  <a:pt x="192" y="2802"/>
                  <a:pt x="155" y="2802"/>
                </a:cubicBezTo>
                <a:cubicBezTo>
                  <a:pt x="118" y="2802"/>
                  <a:pt x="89" y="2772"/>
                  <a:pt x="89" y="2735"/>
                </a:cubicBezTo>
                <a:cubicBezTo>
                  <a:pt x="89" y="2698"/>
                  <a:pt x="119" y="2668"/>
                  <a:pt x="156" y="2668"/>
                </a:cubicBezTo>
                <a:cubicBezTo>
                  <a:pt x="193" y="2669"/>
                  <a:pt x="223" y="2699"/>
                  <a:pt x="222" y="2736"/>
                </a:cubicBezTo>
                <a:close/>
                <a:moveTo>
                  <a:pt x="221" y="3002"/>
                </a:moveTo>
                <a:lnTo>
                  <a:pt x="221" y="3003"/>
                </a:lnTo>
                <a:cubicBezTo>
                  <a:pt x="221" y="3039"/>
                  <a:pt x="191" y="3069"/>
                  <a:pt x="154" y="3069"/>
                </a:cubicBezTo>
                <a:cubicBezTo>
                  <a:pt x="117" y="3068"/>
                  <a:pt x="88" y="3038"/>
                  <a:pt x="88" y="3002"/>
                </a:cubicBezTo>
                <a:lnTo>
                  <a:pt x="88" y="3001"/>
                </a:lnTo>
                <a:cubicBezTo>
                  <a:pt x="88" y="2965"/>
                  <a:pt x="118" y="2935"/>
                  <a:pt x="155" y="2935"/>
                </a:cubicBezTo>
                <a:cubicBezTo>
                  <a:pt x="192" y="2936"/>
                  <a:pt x="222" y="2966"/>
                  <a:pt x="221" y="3002"/>
                </a:cubicBezTo>
                <a:close/>
                <a:moveTo>
                  <a:pt x="220" y="3269"/>
                </a:moveTo>
                <a:lnTo>
                  <a:pt x="220" y="3269"/>
                </a:lnTo>
                <a:cubicBezTo>
                  <a:pt x="220" y="3306"/>
                  <a:pt x="190" y="3336"/>
                  <a:pt x="153" y="3336"/>
                </a:cubicBezTo>
                <a:cubicBezTo>
                  <a:pt x="116" y="3335"/>
                  <a:pt x="87" y="3305"/>
                  <a:pt x="87" y="3268"/>
                </a:cubicBezTo>
                <a:cubicBezTo>
                  <a:pt x="87" y="3231"/>
                  <a:pt x="117" y="3202"/>
                  <a:pt x="154" y="3202"/>
                </a:cubicBezTo>
                <a:cubicBezTo>
                  <a:pt x="191" y="3202"/>
                  <a:pt x="221" y="3232"/>
                  <a:pt x="220" y="3269"/>
                </a:cubicBezTo>
                <a:close/>
                <a:moveTo>
                  <a:pt x="219" y="3536"/>
                </a:moveTo>
                <a:lnTo>
                  <a:pt x="219" y="3536"/>
                </a:lnTo>
                <a:cubicBezTo>
                  <a:pt x="219" y="3573"/>
                  <a:pt x="189" y="3603"/>
                  <a:pt x="152" y="3602"/>
                </a:cubicBezTo>
                <a:cubicBezTo>
                  <a:pt x="115" y="3602"/>
                  <a:pt x="86" y="3572"/>
                  <a:pt x="86" y="3535"/>
                </a:cubicBezTo>
                <a:cubicBezTo>
                  <a:pt x="86" y="3498"/>
                  <a:pt x="116" y="3469"/>
                  <a:pt x="153" y="3469"/>
                </a:cubicBezTo>
                <a:cubicBezTo>
                  <a:pt x="190" y="3469"/>
                  <a:pt x="219" y="3499"/>
                  <a:pt x="219" y="3536"/>
                </a:cubicBezTo>
                <a:close/>
                <a:moveTo>
                  <a:pt x="218" y="3803"/>
                </a:moveTo>
                <a:lnTo>
                  <a:pt x="218" y="3803"/>
                </a:lnTo>
                <a:cubicBezTo>
                  <a:pt x="218" y="3840"/>
                  <a:pt x="188" y="3869"/>
                  <a:pt x="151" y="3869"/>
                </a:cubicBezTo>
                <a:cubicBezTo>
                  <a:pt x="114" y="3869"/>
                  <a:pt x="85" y="3839"/>
                  <a:pt x="85" y="3802"/>
                </a:cubicBezTo>
                <a:cubicBezTo>
                  <a:pt x="85" y="3765"/>
                  <a:pt x="115" y="3735"/>
                  <a:pt x="152" y="3736"/>
                </a:cubicBezTo>
                <a:cubicBezTo>
                  <a:pt x="189" y="3736"/>
                  <a:pt x="218" y="3766"/>
                  <a:pt x="218" y="3803"/>
                </a:cubicBezTo>
                <a:close/>
                <a:moveTo>
                  <a:pt x="217" y="4070"/>
                </a:moveTo>
                <a:lnTo>
                  <a:pt x="217" y="4070"/>
                </a:lnTo>
                <a:cubicBezTo>
                  <a:pt x="217" y="4107"/>
                  <a:pt x="187" y="4136"/>
                  <a:pt x="150" y="4136"/>
                </a:cubicBezTo>
                <a:cubicBezTo>
                  <a:pt x="113" y="4136"/>
                  <a:pt x="83" y="4106"/>
                  <a:pt x="84" y="4069"/>
                </a:cubicBezTo>
                <a:cubicBezTo>
                  <a:pt x="84" y="4032"/>
                  <a:pt x="114" y="4002"/>
                  <a:pt x="151" y="4002"/>
                </a:cubicBezTo>
                <a:cubicBezTo>
                  <a:pt x="188" y="4003"/>
                  <a:pt x="217" y="4033"/>
                  <a:pt x="217" y="4070"/>
                </a:cubicBezTo>
                <a:close/>
                <a:moveTo>
                  <a:pt x="216" y="4336"/>
                </a:moveTo>
                <a:lnTo>
                  <a:pt x="216" y="4337"/>
                </a:lnTo>
                <a:cubicBezTo>
                  <a:pt x="216" y="4373"/>
                  <a:pt x="186" y="4403"/>
                  <a:pt x="149" y="4403"/>
                </a:cubicBezTo>
                <a:cubicBezTo>
                  <a:pt x="112" y="4402"/>
                  <a:pt x="82" y="4372"/>
                  <a:pt x="83" y="4336"/>
                </a:cubicBezTo>
                <a:lnTo>
                  <a:pt x="83" y="4335"/>
                </a:lnTo>
                <a:cubicBezTo>
                  <a:pt x="83" y="4299"/>
                  <a:pt x="113" y="4269"/>
                  <a:pt x="150" y="4269"/>
                </a:cubicBezTo>
                <a:cubicBezTo>
                  <a:pt x="187" y="4269"/>
                  <a:pt x="216" y="4300"/>
                  <a:pt x="216" y="4336"/>
                </a:cubicBezTo>
                <a:close/>
                <a:moveTo>
                  <a:pt x="215" y="4603"/>
                </a:moveTo>
                <a:lnTo>
                  <a:pt x="215" y="4603"/>
                </a:lnTo>
                <a:cubicBezTo>
                  <a:pt x="215" y="4640"/>
                  <a:pt x="185" y="4670"/>
                  <a:pt x="148" y="4669"/>
                </a:cubicBezTo>
                <a:cubicBezTo>
                  <a:pt x="111" y="4669"/>
                  <a:pt x="81" y="4639"/>
                  <a:pt x="82" y="4602"/>
                </a:cubicBezTo>
                <a:cubicBezTo>
                  <a:pt x="82" y="4565"/>
                  <a:pt x="112" y="4536"/>
                  <a:pt x="149" y="4536"/>
                </a:cubicBezTo>
                <a:cubicBezTo>
                  <a:pt x="186" y="4536"/>
                  <a:pt x="215" y="4566"/>
                  <a:pt x="215" y="4603"/>
                </a:cubicBezTo>
                <a:close/>
                <a:moveTo>
                  <a:pt x="214" y="4870"/>
                </a:moveTo>
                <a:lnTo>
                  <a:pt x="214" y="4870"/>
                </a:lnTo>
                <a:cubicBezTo>
                  <a:pt x="214" y="4907"/>
                  <a:pt x="183" y="4937"/>
                  <a:pt x="147" y="4936"/>
                </a:cubicBezTo>
                <a:cubicBezTo>
                  <a:pt x="110" y="4936"/>
                  <a:pt x="80" y="4906"/>
                  <a:pt x="80" y="4869"/>
                </a:cubicBezTo>
                <a:cubicBezTo>
                  <a:pt x="81" y="4832"/>
                  <a:pt x="111" y="4803"/>
                  <a:pt x="148" y="4803"/>
                </a:cubicBezTo>
                <a:cubicBezTo>
                  <a:pt x="184" y="4803"/>
                  <a:pt x="214" y="4833"/>
                  <a:pt x="214" y="4870"/>
                </a:cubicBezTo>
                <a:close/>
                <a:moveTo>
                  <a:pt x="213" y="5137"/>
                </a:moveTo>
                <a:lnTo>
                  <a:pt x="213" y="5137"/>
                </a:lnTo>
                <a:cubicBezTo>
                  <a:pt x="212" y="5174"/>
                  <a:pt x="182" y="5203"/>
                  <a:pt x="146" y="5203"/>
                </a:cubicBezTo>
                <a:cubicBezTo>
                  <a:pt x="109" y="5203"/>
                  <a:pt x="79" y="5173"/>
                  <a:pt x="79" y="5136"/>
                </a:cubicBezTo>
                <a:cubicBezTo>
                  <a:pt x="80" y="5099"/>
                  <a:pt x="110" y="5069"/>
                  <a:pt x="147" y="5070"/>
                </a:cubicBezTo>
                <a:cubicBezTo>
                  <a:pt x="183" y="5070"/>
                  <a:pt x="213" y="5100"/>
                  <a:pt x="213" y="5137"/>
                </a:cubicBezTo>
                <a:close/>
                <a:moveTo>
                  <a:pt x="212" y="5404"/>
                </a:moveTo>
                <a:lnTo>
                  <a:pt x="212" y="5404"/>
                </a:lnTo>
                <a:cubicBezTo>
                  <a:pt x="211" y="5441"/>
                  <a:pt x="181" y="5470"/>
                  <a:pt x="145" y="5470"/>
                </a:cubicBezTo>
                <a:cubicBezTo>
                  <a:pt x="108" y="5470"/>
                  <a:pt x="78" y="5440"/>
                  <a:pt x="78" y="5403"/>
                </a:cubicBezTo>
                <a:cubicBezTo>
                  <a:pt x="79" y="5366"/>
                  <a:pt x="109" y="5336"/>
                  <a:pt x="145" y="5336"/>
                </a:cubicBezTo>
                <a:cubicBezTo>
                  <a:pt x="182" y="5337"/>
                  <a:pt x="212" y="5367"/>
                  <a:pt x="212" y="5404"/>
                </a:cubicBezTo>
                <a:close/>
                <a:moveTo>
                  <a:pt x="211" y="5670"/>
                </a:moveTo>
                <a:lnTo>
                  <a:pt x="211" y="5671"/>
                </a:lnTo>
                <a:cubicBezTo>
                  <a:pt x="210" y="5707"/>
                  <a:pt x="180" y="5737"/>
                  <a:pt x="143" y="5737"/>
                </a:cubicBezTo>
                <a:cubicBezTo>
                  <a:pt x="107" y="5736"/>
                  <a:pt x="77" y="5706"/>
                  <a:pt x="77" y="5670"/>
                </a:cubicBezTo>
                <a:lnTo>
                  <a:pt x="77" y="5669"/>
                </a:lnTo>
                <a:cubicBezTo>
                  <a:pt x="78" y="5633"/>
                  <a:pt x="108" y="5603"/>
                  <a:pt x="144" y="5603"/>
                </a:cubicBezTo>
                <a:cubicBezTo>
                  <a:pt x="181" y="5603"/>
                  <a:pt x="211" y="5634"/>
                  <a:pt x="211" y="5670"/>
                </a:cubicBezTo>
                <a:close/>
                <a:moveTo>
                  <a:pt x="210" y="5937"/>
                </a:moveTo>
                <a:lnTo>
                  <a:pt x="210" y="5937"/>
                </a:lnTo>
                <a:cubicBezTo>
                  <a:pt x="209" y="5974"/>
                  <a:pt x="179" y="6004"/>
                  <a:pt x="142" y="6003"/>
                </a:cubicBezTo>
                <a:cubicBezTo>
                  <a:pt x="106" y="6003"/>
                  <a:pt x="76" y="5973"/>
                  <a:pt x="76" y="5936"/>
                </a:cubicBezTo>
                <a:cubicBezTo>
                  <a:pt x="76" y="5899"/>
                  <a:pt x="107" y="5870"/>
                  <a:pt x="143" y="5870"/>
                </a:cubicBezTo>
                <a:cubicBezTo>
                  <a:pt x="180" y="5870"/>
                  <a:pt x="210" y="5900"/>
                  <a:pt x="210" y="5937"/>
                </a:cubicBezTo>
                <a:close/>
                <a:moveTo>
                  <a:pt x="208" y="6204"/>
                </a:moveTo>
                <a:lnTo>
                  <a:pt x="208" y="6204"/>
                </a:lnTo>
                <a:cubicBezTo>
                  <a:pt x="208" y="6241"/>
                  <a:pt x="178" y="6271"/>
                  <a:pt x="141" y="6270"/>
                </a:cubicBezTo>
                <a:cubicBezTo>
                  <a:pt x="104" y="6270"/>
                  <a:pt x="75" y="6240"/>
                  <a:pt x="75" y="6203"/>
                </a:cubicBezTo>
                <a:cubicBezTo>
                  <a:pt x="75" y="6166"/>
                  <a:pt x="105" y="6137"/>
                  <a:pt x="142" y="6137"/>
                </a:cubicBezTo>
                <a:cubicBezTo>
                  <a:pt x="179" y="6137"/>
                  <a:pt x="209" y="6167"/>
                  <a:pt x="208" y="6204"/>
                </a:cubicBezTo>
                <a:close/>
                <a:moveTo>
                  <a:pt x="207" y="6471"/>
                </a:moveTo>
                <a:lnTo>
                  <a:pt x="207" y="6471"/>
                </a:lnTo>
                <a:cubicBezTo>
                  <a:pt x="207" y="6508"/>
                  <a:pt x="177" y="6537"/>
                  <a:pt x="140" y="6537"/>
                </a:cubicBezTo>
                <a:cubicBezTo>
                  <a:pt x="103" y="6537"/>
                  <a:pt x="74" y="6507"/>
                  <a:pt x="74" y="6470"/>
                </a:cubicBezTo>
                <a:cubicBezTo>
                  <a:pt x="74" y="6433"/>
                  <a:pt x="104" y="6403"/>
                  <a:pt x="141" y="6404"/>
                </a:cubicBezTo>
                <a:cubicBezTo>
                  <a:pt x="178" y="6404"/>
                  <a:pt x="208" y="6434"/>
                  <a:pt x="207" y="6471"/>
                </a:cubicBezTo>
                <a:close/>
                <a:moveTo>
                  <a:pt x="206" y="6738"/>
                </a:moveTo>
                <a:lnTo>
                  <a:pt x="206" y="6738"/>
                </a:lnTo>
                <a:cubicBezTo>
                  <a:pt x="206" y="6775"/>
                  <a:pt x="176" y="6804"/>
                  <a:pt x="139" y="6804"/>
                </a:cubicBezTo>
                <a:cubicBezTo>
                  <a:pt x="102" y="6804"/>
                  <a:pt x="73" y="6774"/>
                  <a:pt x="73" y="6737"/>
                </a:cubicBezTo>
                <a:cubicBezTo>
                  <a:pt x="73" y="6700"/>
                  <a:pt x="103" y="6670"/>
                  <a:pt x="140" y="6670"/>
                </a:cubicBezTo>
                <a:cubicBezTo>
                  <a:pt x="177" y="6671"/>
                  <a:pt x="207" y="6701"/>
                  <a:pt x="206" y="6738"/>
                </a:cubicBezTo>
                <a:close/>
                <a:moveTo>
                  <a:pt x="205" y="7004"/>
                </a:moveTo>
                <a:lnTo>
                  <a:pt x="205" y="7004"/>
                </a:lnTo>
                <a:cubicBezTo>
                  <a:pt x="205" y="7041"/>
                  <a:pt x="175" y="7071"/>
                  <a:pt x="138" y="7071"/>
                </a:cubicBezTo>
                <a:cubicBezTo>
                  <a:pt x="101" y="7070"/>
                  <a:pt x="72" y="7040"/>
                  <a:pt x="72" y="7004"/>
                </a:cubicBezTo>
                <a:lnTo>
                  <a:pt x="72" y="7003"/>
                </a:lnTo>
                <a:cubicBezTo>
                  <a:pt x="72" y="6967"/>
                  <a:pt x="102" y="6937"/>
                  <a:pt x="139" y="6937"/>
                </a:cubicBezTo>
                <a:cubicBezTo>
                  <a:pt x="176" y="6937"/>
                  <a:pt x="206" y="6968"/>
                  <a:pt x="205" y="7004"/>
                </a:cubicBezTo>
                <a:close/>
                <a:moveTo>
                  <a:pt x="204" y="7271"/>
                </a:moveTo>
                <a:lnTo>
                  <a:pt x="204" y="7271"/>
                </a:lnTo>
                <a:cubicBezTo>
                  <a:pt x="204" y="7308"/>
                  <a:pt x="174" y="7338"/>
                  <a:pt x="137" y="7337"/>
                </a:cubicBezTo>
                <a:cubicBezTo>
                  <a:pt x="100" y="7337"/>
                  <a:pt x="71" y="7307"/>
                  <a:pt x="71" y="7270"/>
                </a:cubicBezTo>
                <a:cubicBezTo>
                  <a:pt x="71" y="7233"/>
                  <a:pt x="101" y="7204"/>
                  <a:pt x="138" y="7204"/>
                </a:cubicBezTo>
                <a:cubicBezTo>
                  <a:pt x="175" y="7204"/>
                  <a:pt x="204" y="7234"/>
                  <a:pt x="204" y="7271"/>
                </a:cubicBezTo>
                <a:close/>
                <a:moveTo>
                  <a:pt x="203" y="7538"/>
                </a:moveTo>
                <a:lnTo>
                  <a:pt x="203" y="7538"/>
                </a:lnTo>
                <a:cubicBezTo>
                  <a:pt x="203" y="7575"/>
                  <a:pt x="173" y="7605"/>
                  <a:pt x="136" y="7604"/>
                </a:cubicBezTo>
                <a:cubicBezTo>
                  <a:pt x="99" y="7604"/>
                  <a:pt x="69" y="7574"/>
                  <a:pt x="70" y="7537"/>
                </a:cubicBezTo>
                <a:cubicBezTo>
                  <a:pt x="70" y="7500"/>
                  <a:pt x="100" y="7471"/>
                  <a:pt x="137" y="7471"/>
                </a:cubicBezTo>
                <a:cubicBezTo>
                  <a:pt x="174" y="7471"/>
                  <a:pt x="203" y="7501"/>
                  <a:pt x="203" y="7538"/>
                </a:cubicBezTo>
                <a:close/>
                <a:moveTo>
                  <a:pt x="202" y="7805"/>
                </a:moveTo>
                <a:lnTo>
                  <a:pt x="202" y="7805"/>
                </a:lnTo>
                <a:cubicBezTo>
                  <a:pt x="202" y="7842"/>
                  <a:pt x="172" y="7871"/>
                  <a:pt x="135" y="7871"/>
                </a:cubicBezTo>
                <a:cubicBezTo>
                  <a:pt x="98" y="7871"/>
                  <a:pt x="68" y="7841"/>
                  <a:pt x="69" y="7804"/>
                </a:cubicBezTo>
                <a:cubicBezTo>
                  <a:pt x="69" y="7767"/>
                  <a:pt x="99" y="7737"/>
                  <a:pt x="136" y="7738"/>
                </a:cubicBezTo>
                <a:cubicBezTo>
                  <a:pt x="173" y="7738"/>
                  <a:pt x="202" y="7768"/>
                  <a:pt x="202" y="7805"/>
                </a:cubicBezTo>
                <a:close/>
                <a:moveTo>
                  <a:pt x="201" y="8072"/>
                </a:moveTo>
                <a:lnTo>
                  <a:pt x="201" y="8072"/>
                </a:lnTo>
                <a:cubicBezTo>
                  <a:pt x="201" y="8109"/>
                  <a:pt x="171" y="8138"/>
                  <a:pt x="134" y="8138"/>
                </a:cubicBezTo>
                <a:cubicBezTo>
                  <a:pt x="97" y="8138"/>
                  <a:pt x="67" y="8108"/>
                  <a:pt x="68" y="8071"/>
                </a:cubicBezTo>
                <a:cubicBezTo>
                  <a:pt x="68" y="8034"/>
                  <a:pt x="98" y="8004"/>
                  <a:pt x="135" y="8004"/>
                </a:cubicBezTo>
                <a:cubicBezTo>
                  <a:pt x="172" y="8005"/>
                  <a:pt x="201" y="8035"/>
                  <a:pt x="201" y="8072"/>
                </a:cubicBezTo>
                <a:close/>
                <a:moveTo>
                  <a:pt x="200" y="8338"/>
                </a:moveTo>
                <a:lnTo>
                  <a:pt x="200" y="8338"/>
                </a:lnTo>
                <a:cubicBezTo>
                  <a:pt x="200" y="8375"/>
                  <a:pt x="170" y="8405"/>
                  <a:pt x="133" y="8405"/>
                </a:cubicBezTo>
                <a:cubicBezTo>
                  <a:pt x="96" y="8404"/>
                  <a:pt x="66" y="8374"/>
                  <a:pt x="67" y="8338"/>
                </a:cubicBezTo>
                <a:lnTo>
                  <a:pt x="67" y="8337"/>
                </a:lnTo>
                <a:cubicBezTo>
                  <a:pt x="67" y="8301"/>
                  <a:pt x="97" y="8271"/>
                  <a:pt x="134" y="8271"/>
                </a:cubicBezTo>
                <a:cubicBezTo>
                  <a:pt x="171" y="8271"/>
                  <a:pt x="200" y="8302"/>
                  <a:pt x="200" y="8338"/>
                </a:cubicBezTo>
                <a:close/>
                <a:moveTo>
                  <a:pt x="199" y="8605"/>
                </a:moveTo>
                <a:lnTo>
                  <a:pt x="199" y="8605"/>
                </a:lnTo>
                <a:cubicBezTo>
                  <a:pt x="199" y="8642"/>
                  <a:pt x="168" y="8672"/>
                  <a:pt x="132" y="8671"/>
                </a:cubicBezTo>
                <a:cubicBezTo>
                  <a:pt x="95" y="8671"/>
                  <a:pt x="65" y="8641"/>
                  <a:pt x="65" y="8604"/>
                </a:cubicBezTo>
                <a:cubicBezTo>
                  <a:pt x="66" y="8567"/>
                  <a:pt x="96" y="8538"/>
                  <a:pt x="133" y="8538"/>
                </a:cubicBezTo>
                <a:cubicBezTo>
                  <a:pt x="169" y="8538"/>
                  <a:pt x="199" y="8568"/>
                  <a:pt x="199" y="8605"/>
                </a:cubicBezTo>
                <a:close/>
                <a:moveTo>
                  <a:pt x="198" y="8872"/>
                </a:moveTo>
                <a:lnTo>
                  <a:pt x="198" y="8872"/>
                </a:lnTo>
                <a:cubicBezTo>
                  <a:pt x="197" y="8909"/>
                  <a:pt x="167" y="8939"/>
                  <a:pt x="131" y="8938"/>
                </a:cubicBezTo>
                <a:cubicBezTo>
                  <a:pt x="94" y="8938"/>
                  <a:pt x="64" y="8908"/>
                  <a:pt x="64" y="8871"/>
                </a:cubicBezTo>
                <a:cubicBezTo>
                  <a:pt x="65" y="8834"/>
                  <a:pt x="95" y="8805"/>
                  <a:pt x="132" y="8805"/>
                </a:cubicBezTo>
                <a:cubicBezTo>
                  <a:pt x="168" y="8805"/>
                  <a:pt x="198" y="8835"/>
                  <a:pt x="198" y="8872"/>
                </a:cubicBezTo>
                <a:close/>
                <a:moveTo>
                  <a:pt x="197" y="9139"/>
                </a:moveTo>
                <a:lnTo>
                  <a:pt x="197" y="9139"/>
                </a:lnTo>
                <a:cubicBezTo>
                  <a:pt x="196" y="9176"/>
                  <a:pt x="166" y="9205"/>
                  <a:pt x="129" y="9205"/>
                </a:cubicBezTo>
                <a:cubicBezTo>
                  <a:pt x="93" y="9205"/>
                  <a:pt x="63" y="9175"/>
                  <a:pt x="63" y="9138"/>
                </a:cubicBezTo>
                <a:cubicBezTo>
                  <a:pt x="64" y="9101"/>
                  <a:pt x="94" y="9071"/>
                  <a:pt x="130" y="9072"/>
                </a:cubicBezTo>
                <a:cubicBezTo>
                  <a:pt x="167" y="9072"/>
                  <a:pt x="197" y="9102"/>
                  <a:pt x="197" y="9139"/>
                </a:cubicBezTo>
                <a:close/>
                <a:moveTo>
                  <a:pt x="196" y="9406"/>
                </a:moveTo>
                <a:lnTo>
                  <a:pt x="196" y="9406"/>
                </a:lnTo>
                <a:cubicBezTo>
                  <a:pt x="195" y="9442"/>
                  <a:pt x="165" y="9472"/>
                  <a:pt x="128" y="9472"/>
                </a:cubicBezTo>
                <a:cubicBezTo>
                  <a:pt x="92" y="9472"/>
                  <a:pt x="62" y="9442"/>
                  <a:pt x="62" y="9405"/>
                </a:cubicBezTo>
                <a:cubicBezTo>
                  <a:pt x="63" y="9368"/>
                  <a:pt x="93" y="9338"/>
                  <a:pt x="129" y="9338"/>
                </a:cubicBezTo>
                <a:cubicBezTo>
                  <a:pt x="166" y="9339"/>
                  <a:pt x="196" y="9369"/>
                  <a:pt x="196" y="9406"/>
                </a:cubicBezTo>
                <a:close/>
                <a:moveTo>
                  <a:pt x="194" y="9672"/>
                </a:moveTo>
                <a:lnTo>
                  <a:pt x="194" y="9672"/>
                </a:lnTo>
                <a:cubicBezTo>
                  <a:pt x="194" y="9709"/>
                  <a:pt x="164" y="9739"/>
                  <a:pt x="127" y="9739"/>
                </a:cubicBezTo>
                <a:cubicBezTo>
                  <a:pt x="91" y="9738"/>
                  <a:pt x="61" y="9708"/>
                  <a:pt x="61" y="9671"/>
                </a:cubicBezTo>
                <a:cubicBezTo>
                  <a:pt x="61" y="9635"/>
                  <a:pt x="92" y="9605"/>
                  <a:pt x="128" y="9605"/>
                </a:cubicBezTo>
                <a:cubicBezTo>
                  <a:pt x="165" y="9605"/>
                  <a:pt x="195" y="9636"/>
                  <a:pt x="194" y="9672"/>
                </a:cubicBezTo>
                <a:close/>
                <a:moveTo>
                  <a:pt x="193" y="9939"/>
                </a:moveTo>
                <a:lnTo>
                  <a:pt x="193" y="9939"/>
                </a:lnTo>
                <a:cubicBezTo>
                  <a:pt x="193" y="9976"/>
                  <a:pt x="163" y="10006"/>
                  <a:pt x="126" y="10005"/>
                </a:cubicBezTo>
                <a:cubicBezTo>
                  <a:pt x="89" y="10005"/>
                  <a:pt x="60" y="9975"/>
                  <a:pt x="60" y="9938"/>
                </a:cubicBezTo>
                <a:cubicBezTo>
                  <a:pt x="60" y="9901"/>
                  <a:pt x="90" y="9872"/>
                  <a:pt x="127" y="9872"/>
                </a:cubicBezTo>
                <a:cubicBezTo>
                  <a:pt x="164" y="9872"/>
                  <a:pt x="194" y="9902"/>
                  <a:pt x="193" y="9939"/>
                </a:cubicBezTo>
                <a:close/>
                <a:moveTo>
                  <a:pt x="192" y="10206"/>
                </a:moveTo>
                <a:lnTo>
                  <a:pt x="192" y="10206"/>
                </a:lnTo>
                <a:cubicBezTo>
                  <a:pt x="192" y="10243"/>
                  <a:pt x="162" y="10273"/>
                  <a:pt x="125" y="10272"/>
                </a:cubicBezTo>
                <a:cubicBezTo>
                  <a:pt x="88" y="10272"/>
                  <a:pt x="59" y="10242"/>
                  <a:pt x="59" y="10205"/>
                </a:cubicBezTo>
                <a:cubicBezTo>
                  <a:pt x="59" y="10168"/>
                  <a:pt x="89" y="10139"/>
                  <a:pt x="126" y="10139"/>
                </a:cubicBezTo>
                <a:cubicBezTo>
                  <a:pt x="163" y="10139"/>
                  <a:pt x="193" y="10169"/>
                  <a:pt x="192" y="10206"/>
                </a:cubicBezTo>
                <a:close/>
                <a:moveTo>
                  <a:pt x="191" y="10473"/>
                </a:moveTo>
                <a:lnTo>
                  <a:pt x="191" y="10473"/>
                </a:lnTo>
                <a:cubicBezTo>
                  <a:pt x="191" y="10510"/>
                  <a:pt x="161" y="10539"/>
                  <a:pt x="124" y="10539"/>
                </a:cubicBezTo>
                <a:cubicBezTo>
                  <a:pt x="87" y="10539"/>
                  <a:pt x="58" y="10509"/>
                  <a:pt x="58" y="10472"/>
                </a:cubicBezTo>
                <a:cubicBezTo>
                  <a:pt x="58" y="10435"/>
                  <a:pt x="88" y="10405"/>
                  <a:pt x="125" y="10406"/>
                </a:cubicBezTo>
                <a:cubicBezTo>
                  <a:pt x="162" y="10406"/>
                  <a:pt x="192" y="10436"/>
                  <a:pt x="191" y="10473"/>
                </a:cubicBezTo>
                <a:close/>
                <a:moveTo>
                  <a:pt x="190" y="10740"/>
                </a:moveTo>
                <a:lnTo>
                  <a:pt x="190" y="10740"/>
                </a:lnTo>
                <a:cubicBezTo>
                  <a:pt x="190" y="10776"/>
                  <a:pt x="160" y="10806"/>
                  <a:pt x="123" y="10806"/>
                </a:cubicBezTo>
                <a:cubicBezTo>
                  <a:pt x="86" y="10806"/>
                  <a:pt x="57" y="10776"/>
                  <a:pt x="57" y="10739"/>
                </a:cubicBezTo>
                <a:cubicBezTo>
                  <a:pt x="57" y="10702"/>
                  <a:pt x="87" y="10672"/>
                  <a:pt x="124" y="10672"/>
                </a:cubicBezTo>
                <a:cubicBezTo>
                  <a:pt x="161" y="10673"/>
                  <a:pt x="190" y="10703"/>
                  <a:pt x="190" y="10740"/>
                </a:cubicBezTo>
                <a:close/>
                <a:moveTo>
                  <a:pt x="189" y="11006"/>
                </a:moveTo>
                <a:lnTo>
                  <a:pt x="189" y="11006"/>
                </a:lnTo>
                <a:cubicBezTo>
                  <a:pt x="189" y="11043"/>
                  <a:pt x="159" y="11073"/>
                  <a:pt x="122" y="11073"/>
                </a:cubicBezTo>
                <a:cubicBezTo>
                  <a:pt x="85" y="11072"/>
                  <a:pt x="56" y="11042"/>
                  <a:pt x="56" y="11005"/>
                </a:cubicBezTo>
                <a:cubicBezTo>
                  <a:pt x="56" y="10969"/>
                  <a:pt x="86" y="10939"/>
                  <a:pt x="123" y="10939"/>
                </a:cubicBezTo>
                <a:cubicBezTo>
                  <a:pt x="160" y="10939"/>
                  <a:pt x="189" y="10970"/>
                  <a:pt x="189" y="11006"/>
                </a:cubicBezTo>
                <a:close/>
                <a:moveTo>
                  <a:pt x="188" y="11273"/>
                </a:moveTo>
                <a:lnTo>
                  <a:pt x="188" y="11273"/>
                </a:lnTo>
                <a:cubicBezTo>
                  <a:pt x="188" y="11310"/>
                  <a:pt x="158" y="11340"/>
                  <a:pt x="121" y="11339"/>
                </a:cubicBezTo>
                <a:cubicBezTo>
                  <a:pt x="84" y="11339"/>
                  <a:pt x="54" y="11309"/>
                  <a:pt x="55" y="11272"/>
                </a:cubicBezTo>
                <a:cubicBezTo>
                  <a:pt x="55" y="11235"/>
                  <a:pt x="85" y="11206"/>
                  <a:pt x="122" y="11206"/>
                </a:cubicBezTo>
                <a:cubicBezTo>
                  <a:pt x="159" y="11206"/>
                  <a:pt x="188" y="11236"/>
                  <a:pt x="188" y="11273"/>
                </a:cubicBezTo>
                <a:close/>
                <a:moveTo>
                  <a:pt x="187" y="11540"/>
                </a:moveTo>
                <a:lnTo>
                  <a:pt x="187" y="11540"/>
                </a:lnTo>
                <a:cubicBezTo>
                  <a:pt x="187" y="11577"/>
                  <a:pt x="157" y="11607"/>
                  <a:pt x="120" y="11606"/>
                </a:cubicBezTo>
                <a:cubicBezTo>
                  <a:pt x="83" y="11606"/>
                  <a:pt x="53" y="11576"/>
                  <a:pt x="54" y="11539"/>
                </a:cubicBezTo>
                <a:cubicBezTo>
                  <a:pt x="54" y="11502"/>
                  <a:pt x="84" y="11473"/>
                  <a:pt x="121" y="11473"/>
                </a:cubicBezTo>
                <a:cubicBezTo>
                  <a:pt x="158" y="11473"/>
                  <a:pt x="187" y="11503"/>
                  <a:pt x="187" y="11540"/>
                </a:cubicBezTo>
                <a:close/>
                <a:moveTo>
                  <a:pt x="186" y="11807"/>
                </a:moveTo>
                <a:lnTo>
                  <a:pt x="186" y="11807"/>
                </a:lnTo>
                <a:cubicBezTo>
                  <a:pt x="186" y="11844"/>
                  <a:pt x="156" y="11873"/>
                  <a:pt x="119" y="11873"/>
                </a:cubicBezTo>
                <a:cubicBezTo>
                  <a:pt x="82" y="11873"/>
                  <a:pt x="52" y="11843"/>
                  <a:pt x="53" y="11806"/>
                </a:cubicBezTo>
                <a:cubicBezTo>
                  <a:pt x="53" y="11769"/>
                  <a:pt x="83" y="11739"/>
                  <a:pt x="120" y="11740"/>
                </a:cubicBezTo>
                <a:cubicBezTo>
                  <a:pt x="157" y="11740"/>
                  <a:pt x="186" y="11770"/>
                  <a:pt x="186" y="11807"/>
                </a:cubicBezTo>
                <a:close/>
                <a:moveTo>
                  <a:pt x="185" y="12074"/>
                </a:moveTo>
                <a:lnTo>
                  <a:pt x="185" y="12074"/>
                </a:lnTo>
                <a:cubicBezTo>
                  <a:pt x="185" y="12110"/>
                  <a:pt x="154" y="12140"/>
                  <a:pt x="118" y="12140"/>
                </a:cubicBezTo>
                <a:cubicBezTo>
                  <a:pt x="81" y="12140"/>
                  <a:pt x="51" y="12110"/>
                  <a:pt x="52" y="12073"/>
                </a:cubicBezTo>
                <a:cubicBezTo>
                  <a:pt x="52" y="12036"/>
                  <a:pt x="82" y="12006"/>
                  <a:pt x="119" y="12006"/>
                </a:cubicBezTo>
                <a:cubicBezTo>
                  <a:pt x="155" y="12007"/>
                  <a:pt x="185" y="12037"/>
                  <a:pt x="185" y="12074"/>
                </a:cubicBezTo>
                <a:close/>
                <a:moveTo>
                  <a:pt x="184" y="12340"/>
                </a:moveTo>
                <a:lnTo>
                  <a:pt x="184" y="12340"/>
                </a:lnTo>
                <a:cubicBezTo>
                  <a:pt x="183" y="12377"/>
                  <a:pt x="153" y="12407"/>
                  <a:pt x="117" y="12407"/>
                </a:cubicBezTo>
                <a:cubicBezTo>
                  <a:pt x="80" y="12406"/>
                  <a:pt x="50" y="12376"/>
                  <a:pt x="50" y="12339"/>
                </a:cubicBezTo>
                <a:cubicBezTo>
                  <a:pt x="51" y="12303"/>
                  <a:pt x="81" y="12273"/>
                  <a:pt x="118" y="12273"/>
                </a:cubicBezTo>
                <a:cubicBezTo>
                  <a:pt x="154" y="12273"/>
                  <a:pt x="184" y="12304"/>
                  <a:pt x="184" y="12340"/>
                </a:cubicBezTo>
                <a:close/>
                <a:moveTo>
                  <a:pt x="183" y="12607"/>
                </a:moveTo>
                <a:lnTo>
                  <a:pt x="183" y="12607"/>
                </a:lnTo>
                <a:cubicBezTo>
                  <a:pt x="182" y="12644"/>
                  <a:pt x="152" y="12674"/>
                  <a:pt x="116" y="12673"/>
                </a:cubicBezTo>
                <a:cubicBezTo>
                  <a:pt x="79" y="12673"/>
                  <a:pt x="49" y="12643"/>
                  <a:pt x="49" y="12606"/>
                </a:cubicBezTo>
                <a:cubicBezTo>
                  <a:pt x="50" y="12569"/>
                  <a:pt x="80" y="12540"/>
                  <a:pt x="117" y="12540"/>
                </a:cubicBezTo>
                <a:cubicBezTo>
                  <a:pt x="153" y="12540"/>
                  <a:pt x="183" y="12570"/>
                  <a:pt x="183" y="12607"/>
                </a:cubicBezTo>
                <a:close/>
                <a:moveTo>
                  <a:pt x="182" y="12874"/>
                </a:moveTo>
                <a:lnTo>
                  <a:pt x="182" y="12874"/>
                </a:lnTo>
                <a:cubicBezTo>
                  <a:pt x="181" y="12911"/>
                  <a:pt x="151" y="12941"/>
                  <a:pt x="114" y="12940"/>
                </a:cubicBezTo>
                <a:cubicBezTo>
                  <a:pt x="78" y="12940"/>
                  <a:pt x="48" y="12910"/>
                  <a:pt x="48" y="12873"/>
                </a:cubicBezTo>
                <a:cubicBezTo>
                  <a:pt x="49" y="12836"/>
                  <a:pt x="79" y="12807"/>
                  <a:pt x="115" y="12807"/>
                </a:cubicBezTo>
                <a:cubicBezTo>
                  <a:pt x="152" y="12807"/>
                  <a:pt x="182" y="12837"/>
                  <a:pt x="182" y="12874"/>
                </a:cubicBezTo>
                <a:close/>
                <a:moveTo>
                  <a:pt x="181" y="13141"/>
                </a:moveTo>
                <a:lnTo>
                  <a:pt x="181" y="13141"/>
                </a:lnTo>
                <a:cubicBezTo>
                  <a:pt x="180" y="13178"/>
                  <a:pt x="150" y="13207"/>
                  <a:pt x="113" y="13207"/>
                </a:cubicBezTo>
                <a:cubicBezTo>
                  <a:pt x="77" y="13207"/>
                  <a:pt x="47" y="13177"/>
                  <a:pt x="47" y="13140"/>
                </a:cubicBezTo>
                <a:cubicBezTo>
                  <a:pt x="47" y="13103"/>
                  <a:pt x="78" y="13073"/>
                  <a:pt x="114" y="13074"/>
                </a:cubicBezTo>
                <a:cubicBezTo>
                  <a:pt x="151" y="13074"/>
                  <a:pt x="181" y="13104"/>
                  <a:pt x="181" y="13141"/>
                </a:cubicBezTo>
                <a:close/>
                <a:moveTo>
                  <a:pt x="179" y="13408"/>
                </a:moveTo>
                <a:lnTo>
                  <a:pt x="179" y="13408"/>
                </a:lnTo>
                <a:cubicBezTo>
                  <a:pt x="179" y="13444"/>
                  <a:pt x="149" y="13474"/>
                  <a:pt x="112" y="13474"/>
                </a:cubicBezTo>
                <a:cubicBezTo>
                  <a:pt x="75" y="13474"/>
                  <a:pt x="46" y="13443"/>
                  <a:pt x="46" y="13407"/>
                </a:cubicBezTo>
                <a:cubicBezTo>
                  <a:pt x="46" y="13370"/>
                  <a:pt x="76" y="13340"/>
                  <a:pt x="113" y="13340"/>
                </a:cubicBezTo>
                <a:cubicBezTo>
                  <a:pt x="150" y="13341"/>
                  <a:pt x="180" y="13371"/>
                  <a:pt x="179" y="13408"/>
                </a:cubicBezTo>
                <a:close/>
                <a:moveTo>
                  <a:pt x="178" y="13674"/>
                </a:moveTo>
                <a:lnTo>
                  <a:pt x="178" y="13674"/>
                </a:lnTo>
                <a:cubicBezTo>
                  <a:pt x="178" y="13711"/>
                  <a:pt x="148" y="13741"/>
                  <a:pt x="111" y="13741"/>
                </a:cubicBezTo>
                <a:cubicBezTo>
                  <a:pt x="74" y="13740"/>
                  <a:pt x="45" y="13710"/>
                  <a:pt x="45" y="13673"/>
                </a:cubicBezTo>
                <a:cubicBezTo>
                  <a:pt x="45" y="13637"/>
                  <a:pt x="75" y="13607"/>
                  <a:pt x="112" y="13607"/>
                </a:cubicBezTo>
                <a:cubicBezTo>
                  <a:pt x="149" y="13607"/>
                  <a:pt x="179" y="13638"/>
                  <a:pt x="178" y="13674"/>
                </a:cubicBezTo>
                <a:close/>
                <a:moveTo>
                  <a:pt x="177" y="13941"/>
                </a:moveTo>
                <a:lnTo>
                  <a:pt x="177" y="13941"/>
                </a:lnTo>
                <a:cubicBezTo>
                  <a:pt x="177" y="13978"/>
                  <a:pt x="147" y="14008"/>
                  <a:pt x="110" y="14007"/>
                </a:cubicBezTo>
                <a:cubicBezTo>
                  <a:pt x="73" y="14007"/>
                  <a:pt x="44" y="13977"/>
                  <a:pt x="44" y="13940"/>
                </a:cubicBezTo>
                <a:cubicBezTo>
                  <a:pt x="44" y="13903"/>
                  <a:pt x="74" y="13874"/>
                  <a:pt x="111" y="13874"/>
                </a:cubicBezTo>
                <a:cubicBezTo>
                  <a:pt x="148" y="13874"/>
                  <a:pt x="178" y="13904"/>
                  <a:pt x="177" y="13941"/>
                </a:cubicBezTo>
                <a:close/>
                <a:moveTo>
                  <a:pt x="176" y="14208"/>
                </a:moveTo>
                <a:lnTo>
                  <a:pt x="176" y="14208"/>
                </a:lnTo>
                <a:cubicBezTo>
                  <a:pt x="176" y="14245"/>
                  <a:pt x="146" y="14275"/>
                  <a:pt x="109" y="14274"/>
                </a:cubicBezTo>
                <a:cubicBezTo>
                  <a:pt x="72" y="14274"/>
                  <a:pt x="43" y="14244"/>
                  <a:pt x="43" y="14207"/>
                </a:cubicBezTo>
                <a:cubicBezTo>
                  <a:pt x="43" y="14170"/>
                  <a:pt x="73" y="14140"/>
                  <a:pt x="110" y="14141"/>
                </a:cubicBezTo>
                <a:cubicBezTo>
                  <a:pt x="147" y="14141"/>
                  <a:pt x="177" y="14171"/>
                  <a:pt x="176" y="14208"/>
                </a:cubicBezTo>
                <a:close/>
                <a:moveTo>
                  <a:pt x="175" y="14475"/>
                </a:moveTo>
                <a:lnTo>
                  <a:pt x="175" y="14475"/>
                </a:lnTo>
                <a:cubicBezTo>
                  <a:pt x="175" y="14512"/>
                  <a:pt x="145" y="14541"/>
                  <a:pt x="108" y="14541"/>
                </a:cubicBezTo>
                <a:cubicBezTo>
                  <a:pt x="71" y="14541"/>
                  <a:pt x="42" y="14511"/>
                  <a:pt x="42" y="14474"/>
                </a:cubicBezTo>
                <a:cubicBezTo>
                  <a:pt x="42" y="14437"/>
                  <a:pt x="72" y="14407"/>
                  <a:pt x="109" y="14408"/>
                </a:cubicBezTo>
                <a:cubicBezTo>
                  <a:pt x="146" y="14408"/>
                  <a:pt x="175" y="14438"/>
                  <a:pt x="175" y="14475"/>
                </a:cubicBezTo>
                <a:close/>
                <a:moveTo>
                  <a:pt x="174" y="14742"/>
                </a:moveTo>
                <a:lnTo>
                  <a:pt x="174" y="14742"/>
                </a:lnTo>
                <a:cubicBezTo>
                  <a:pt x="174" y="14778"/>
                  <a:pt x="144" y="14808"/>
                  <a:pt x="107" y="14808"/>
                </a:cubicBezTo>
                <a:cubicBezTo>
                  <a:pt x="70" y="14808"/>
                  <a:pt x="41" y="14777"/>
                  <a:pt x="41" y="14741"/>
                </a:cubicBezTo>
                <a:cubicBezTo>
                  <a:pt x="41" y="14704"/>
                  <a:pt x="71" y="14674"/>
                  <a:pt x="108" y="14674"/>
                </a:cubicBezTo>
                <a:cubicBezTo>
                  <a:pt x="145" y="14675"/>
                  <a:pt x="174" y="14705"/>
                  <a:pt x="174" y="14742"/>
                </a:cubicBezTo>
                <a:close/>
                <a:moveTo>
                  <a:pt x="173" y="15008"/>
                </a:moveTo>
                <a:lnTo>
                  <a:pt x="173" y="15008"/>
                </a:lnTo>
                <a:cubicBezTo>
                  <a:pt x="173" y="15045"/>
                  <a:pt x="143" y="15075"/>
                  <a:pt x="106" y="15075"/>
                </a:cubicBezTo>
                <a:cubicBezTo>
                  <a:pt x="69" y="15074"/>
                  <a:pt x="39" y="15044"/>
                  <a:pt x="40" y="15007"/>
                </a:cubicBezTo>
                <a:cubicBezTo>
                  <a:pt x="40" y="14971"/>
                  <a:pt x="70" y="14941"/>
                  <a:pt x="107" y="14941"/>
                </a:cubicBezTo>
                <a:cubicBezTo>
                  <a:pt x="144" y="14941"/>
                  <a:pt x="173" y="14972"/>
                  <a:pt x="173" y="15008"/>
                </a:cubicBezTo>
                <a:close/>
                <a:moveTo>
                  <a:pt x="172" y="15275"/>
                </a:moveTo>
                <a:lnTo>
                  <a:pt x="172" y="15275"/>
                </a:lnTo>
                <a:cubicBezTo>
                  <a:pt x="172" y="15312"/>
                  <a:pt x="142" y="15342"/>
                  <a:pt x="105" y="15341"/>
                </a:cubicBezTo>
                <a:cubicBezTo>
                  <a:pt x="68" y="15341"/>
                  <a:pt x="38" y="15311"/>
                  <a:pt x="39" y="15274"/>
                </a:cubicBezTo>
                <a:cubicBezTo>
                  <a:pt x="39" y="15237"/>
                  <a:pt x="69" y="15208"/>
                  <a:pt x="106" y="15208"/>
                </a:cubicBezTo>
                <a:cubicBezTo>
                  <a:pt x="143" y="15208"/>
                  <a:pt x="172" y="15238"/>
                  <a:pt x="172" y="15275"/>
                </a:cubicBezTo>
                <a:close/>
                <a:moveTo>
                  <a:pt x="171" y="15542"/>
                </a:moveTo>
                <a:lnTo>
                  <a:pt x="171" y="15542"/>
                </a:lnTo>
                <a:cubicBezTo>
                  <a:pt x="171" y="15579"/>
                  <a:pt x="141" y="15608"/>
                  <a:pt x="104" y="15608"/>
                </a:cubicBezTo>
                <a:cubicBezTo>
                  <a:pt x="67" y="15608"/>
                  <a:pt x="37" y="15578"/>
                  <a:pt x="38" y="15541"/>
                </a:cubicBezTo>
                <a:cubicBezTo>
                  <a:pt x="38" y="15504"/>
                  <a:pt x="68" y="15474"/>
                  <a:pt x="105" y="15475"/>
                </a:cubicBezTo>
                <a:cubicBezTo>
                  <a:pt x="142" y="15475"/>
                  <a:pt x="171" y="15505"/>
                  <a:pt x="171" y="15542"/>
                </a:cubicBezTo>
                <a:close/>
                <a:moveTo>
                  <a:pt x="170" y="15809"/>
                </a:moveTo>
                <a:lnTo>
                  <a:pt x="170" y="15809"/>
                </a:lnTo>
                <a:cubicBezTo>
                  <a:pt x="170" y="15846"/>
                  <a:pt x="139" y="15875"/>
                  <a:pt x="103" y="15875"/>
                </a:cubicBezTo>
                <a:cubicBezTo>
                  <a:pt x="66" y="15875"/>
                  <a:pt x="36" y="15845"/>
                  <a:pt x="36" y="15808"/>
                </a:cubicBezTo>
                <a:cubicBezTo>
                  <a:pt x="37" y="15771"/>
                  <a:pt x="67" y="15741"/>
                  <a:pt x="104" y="15742"/>
                </a:cubicBezTo>
                <a:cubicBezTo>
                  <a:pt x="140" y="15742"/>
                  <a:pt x="170" y="15772"/>
                  <a:pt x="170" y="15809"/>
                </a:cubicBezTo>
                <a:close/>
                <a:moveTo>
                  <a:pt x="169" y="16076"/>
                </a:moveTo>
                <a:lnTo>
                  <a:pt x="169" y="16076"/>
                </a:lnTo>
                <a:cubicBezTo>
                  <a:pt x="168" y="16112"/>
                  <a:pt x="138" y="16142"/>
                  <a:pt x="102" y="16142"/>
                </a:cubicBezTo>
                <a:cubicBezTo>
                  <a:pt x="65" y="16142"/>
                  <a:pt x="35" y="16111"/>
                  <a:pt x="35" y="16075"/>
                </a:cubicBezTo>
                <a:cubicBezTo>
                  <a:pt x="36" y="16038"/>
                  <a:pt x="66" y="16008"/>
                  <a:pt x="103" y="16008"/>
                </a:cubicBezTo>
                <a:cubicBezTo>
                  <a:pt x="139" y="16009"/>
                  <a:pt x="169" y="16039"/>
                  <a:pt x="169" y="16076"/>
                </a:cubicBezTo>
                <a:close/>
                <a:moveTo>
                  <a:pt x="168" y="16342"/>
                </a:moveTo>
                <a:lnTo>
                  <a:pt x="168" y="16342"/>
                </a:lnTo>
                <a:cubicBezTo>
                  <a:pt x="167" y="16379"/>
                  <a:pt x="137" y="16409"/>
                  <a:pt x="101" y="16409"/>
                </a:cubicBezTo>
                <a:cubicBezTo>
                  <a:pt x="64" y="16408"/>
                  <a:pt x="34" y="16378"/>
                  <a:pt x="34" y="16341"/>
                </a:cubicBezTo>
                <a:cubicBezTo>
                  <a:pt x="35" y="16305"/>
                  <a:pt x="65" y="16275"/>
                  <a:pt x="102" y="16275"/>
                </a:cubicBezTo>
                <a:cubicBezTo>
                  <a:pt x="138" y="16275"/>
                  <a:pt x="168" y="16305"/>
                  <a:pt x="168" y="16342"/>
                </a:cubicBezTo>
                <a:close/>
                <a:moveTo>
                  <a:pt x="167" y="16609"/>
                </a:moveTo>
                <a:lnTo>
                  <a:pt x="167" y="16609"/>
                </a:lnTo>
                <a:cubicBezTo>
                  <a:pt x="166" y="16646"/>
                  <a:pt x="136" y="16676"/>
                  <a:pt x="99" y="16675"/>
                </a:cubicBezTo>
                <a:cubicBezTo>
                  <a:pt x="63" y="16675"/>
                  <a:pt x="33" y="16645"/>
                  <a:pt x="33" y="16608"/>
                </a:cubicBezTo>
                <a:cubicBezTo>
                  <a:pt x="34" y="16571"/>
                  <a:pt x="64" y="16542"/>
                  <a:pt x="100" y="16542"/>
                </a:cubicBezTo>
                <a:cubicBezTo>
                  <a:pt x="137" y="16542"/>
                  <a:pt x="167" y="16572"/>
                  <a:pt x="167" y="16609"/>
                </a:cubicBezTo>
                <a:close/>
                <a:moveTo>
                  <a:pt x="166" y="16876"/>
                </a:moveTo>
                <a:lnTo>
                  <a:pt x="166" y="16876"/>
                </a:lnTo>
                <a:cubicBezTo>
                  <a:pt x="165" y="16913"/>
                  <a:pt x="135" y="16942"/>
                  <a:pt x="98" y="16942"/>
                </a:cubicBezTo>
                <a:cubicBezTo>
                  <a:pt x="62" y="16942"/>
                  <a:pt x="32" y="16912"/>
                  <a:pt x="32" y="16875"/>
                </a:cubicBezTo>
                <a:cubicBezTo>
                  <a:pt x="32" y="16838"/>
                  <a:pt x="63" y="16808"/>
                  <a:pt x="99" y="16809"/>
                </a:cubicBezTo>
                <a:cubicBezTo>
                  <a:pt x="136" y="16809"/>
                  <a:pt x="166" y="16839"/>
                  <a:pt x="166" y="16876"/>
                </a:cubicBezTo>
                <a:close/>
                <a:moveTo>
                  <a:pt x="164" y="17143"/>
                </a:moveTo>
                <a:lnTo>
                  <a:pt x="164" y="17143"/>
                </a:lnTo>
                <a:cubicBezTo>
                  <a:pt x="164" y="17180"/>
                  <a:pt x="134" y="17209"/>
                  <a:pt x="97" y="17209"/>
                </a:cubicBezTo>
                <a:cubicBezTo>
                  <a:pt x="60" y="17209"/>
                  <a:pt x="31" y="17179"/>
                  <a:pt x="31" y="17142"/>
                </a:cubicBezTo>
                <a:cubicBezTo>
                  <a:pt x="31" y="17105"/>
                  <a:pt x="61" y="17075"/>
                  <a:pt x="98" y="17076"/>
                </a:cubicBezTo>
                <a:cubicBezTo>
                  <a:pt x="135" y="17076"/>
                  <a:pt x="165" y="17106"/>
                  <a:pt x="164" y="17143"/>
                </a:cubicBezTo>
                <a:close/>
                <a:moveTo>
                  <a:pt x="163" y="17410"/>
                </a:moveTo>
                <a:lnTo>
                  <a:pt x="163" y="17410"/>
                </a:lnTo>
                <a:cubicBezTo>
                  <a:pt x="163" y="17446"/>
                  <a:pt x="133" y="17476"/>
                  <a:pt x="96" y="17476"/>
                </a:cubicBezTo>
                <a:cubicBezTo>
                  <a:pt x="59" y="17476"/>
                  <a:pt x="30" y="17445"/>
                  <a:pt x="30" y="17409"/>
                </a:cubicBezTo>
                <a:cubicBezTo>
                  <a:pt x="30" y="17372"/>
                  <a:pt x="60" y="17342"/>
                  <a:pt x="97" y="17342"/>
                </a:cubicBezTo>
                <a:cubicBezTo>
                  <a:pt x="134" y="17343"/>
                  <a:pt x="164" y="17373"/>
                  <a:pt x="163" y="17410"/>
                </a:cubicBezTo>
                <a:close/>
                <a:moveTo>
                  <a:pt x="162" y="17676"/>
                </a:moveTo>
                <a:lnTo>
                  <a:pt x="162" y="17676"/>
                </a:lnTo>
                <a:cubicBezTo>
                  <a:pt x="162" y="17713"/>
                  <a:pt x="132" y="17743"/>
                  <a:pt x="95" y="17743"/>
                </a:cubicBezTo>
                <a:cubicBezTo>
                  <a:pt x="58" y="17742"/>
                  <a:pt x="29" y="17712"/>
                  <a:pt x="29" y="17675"/>
                </a:cubicBezTo>
                <a:cubicBezTo>
                  <a:pt x="29" y="17639"/>
                  <a:pt x="59" y="17609"/>
                  <a:pt x="96" y="17609"/>
                </a:cubicBezTo>
                <a:cubicBezTo>
                  <a:pt x="133" y="17609"/>
                  <a:pt x="163" y="17639"/>
                  <a:pt x="162" y="17676"/>
                </a:cubicBezTo>
                <a:close/>
                <a:moveTo>
                  <a:pt x="161" y="17943"/>
                </a:moveTo>
                <a:lnTo>
                  <a:pt x="161" y="17943"/>
                </a:lnTo>
                <a:cubicBezTo>
                  <a:pt x="161" y="17980"/>
                  <a:pt x="131" y="18010"/>
                  <a:pt x="94" y="18009"/>
                </a:cubicBezTo>
                <a:cubicBezTo>
                  <a:pt x="57" y="18009"/>
                  <a:pt x="28" y="17979"/>
                  <a:pt x="28" y="17942"/>
                </a:cubicBezTo>
                <a:cubicBezTo>
                  <a:pt x="28" y="17905"/>
                  <a:pt x="58" y="17876"/>
                  <a:pt x="95" y="17876"/>
                </a:cubicBezTo>
                <a:cubicBezTo>
                  <a:pt x="132" y="17876"/>
                  <a:pt x="162" y="17906"/>
                  <a:pt x="161" y="17943"/>
                </a:cubicBezTo>
                <a:close/>
                <a:moveTo>
                  <a:pt x="160" y="18210"/>
                </a:moveTo>
                <a:lnTo>
                  <a:pt x="160" y="18210"/>
                </a:lnTo>
                <a:cubicBezTo>
                  <a:pt x="160" y="18247"/>
                  <a:pt x="130" y="18276"/>
                  <a:pt x="93" y="18276"/>
                </a:cubicBezTo>
                <a:cubicBezTo>
                  <a:pt x="56" y="18276"/>
                  <a:pt x="27" y="18246"/>
                  <a:pt x="27" y="18209"/>
                </a:cubicBezTo>
                <a:cubicBezTo>
                  <a:pt x="27" y="18172"/>
                  <a:pt x="57" y="18142"/>
                  <a:pt x="94" y="18143"/>
                </a:cubicBezTo>
                <a:cubicBezTo>
                  <a:pt x="131" y="18143"/>
                  <a:pt x="160" y="18173"/>
                  <a:pt x="160" y="18210"/>
                </a:cubicBezTo>
                <a:close/>
                <a:moveTo>
                  <a:pt x="159" y="18477"/>
                </a:moveTo>
                <a:lnTo>
                  <a:pt x="159" y="18477"/>
                </a:lnTo>
                <a:cubicBezTo>
                  <a:pt x="159" y="18514"/>
                  <a:pt x="129" y="18543"/>
                  <a:pt x="92" y="18543"/>
                </a:cubicBezTo>
                <a:cubicBezTo>
                  <a:pt x="55" y="18543"/>
                  <a:pt x="25" y="18513"/>
                  <a:pt x="26" y="18476"/>
                </a:cubicBezTo>
                <a:cubicBezTo>
                  <a:pt x="26" y="18439"/>
                  <a:pt x="56" y="18409"/>
                  <a:pt x="93" y="18410"/>
                </a:cubicBezTo>
                <a:cubicBezTo>
                  <a:pt x="130" y="18410"/>
                  <a:pt x="159" y="18440"/>
                  <a:pt x="159" y="18477"/>
                </a:cubicBezTo>
                <a:close/>
                <a:moveTo>
                  <a:pt x="158" y="18744"/>
                </a:moveTo>
                <a:lnTo>
                  <a:pt x="158" y="18744"/>
                </a:lnTo>
                <a:cubicBezTo>
                  <a:pt x="158" y="18780"/>
                  <a:pt x="128" y="18810"/>
                  <a:pt x="91" y="18810"/>
                </a:cubicBezTo>
                <a:cubicBezTo>
                  <a:pt x="54" y="18810"/>
                  <a:pt x="24" y="18779"/>
                  <a:pt x="25" y="18743"/>
                </a:cubicBezTo>
                <a:cubicBezTo>
                  <a:pt x="25" y="18706"/>
                  <a:pt x="55" y="18676"/>
                  <a:pt x="92" y="18676"/>
                </a:cubicBezTo>
                <a:cubicBezTo>
                  <a:pt x="129" y="18677"/>
                  <a:pt x="158" y="18707"/>
                  <a:pt x="158" y="18744"/>
                </a:cubicBezTo>
                <a:close/>
                <a:moveTo>
                  <a:pt x="157" y="19010"/>
                </a:moveTo>
                <a:lnTo>
                  <a:pt x="157" y="19010"/>
                </a:lnTo>
                <a:cubicBezTo>
                  <a:pt x="157" y="19047"/>
                  <a:pt x="127" y="19077"/>
                  <a:pt x="90" y="19077"/>
                </a:cubicBezTo>
                <a:cubicBezTo>
                  <a:pt x="53" y="19076"/>
                  <a:pt x="23" y="19046"/>
                  <a:pt x="24" y="19009"/>
                </a:cubicBezTo>
                <a:cubicBezTo>
                  <a:pt x="24" y="18973"/>
                  <a:pt x="54" y="18943"/>
                  <a:pt x="91" y="18943"/>
                </a:cubicBezTo>
                <a:cubicBezTo>
                  <a:pt x="128" y="18943"/>
                  <a:pt x="157" y="18973"/>
                  <a:pt x="157" y="19010"/>
                </a:cubicBezTo>
                <a:close/>
                <a:moveTo>
                  <a:pt x="156" y="19277"/>
                </a:moveTo>
                <a:lnTo>
                  <a:pt x="156" y="19277"/>
                </a:lnTo>
                <a:cubicBezTo>
                  <a:pt x="156" y="19314"/>
                  <a:pt x="126" y="19344"/>
                  <a:pt x="89" y="19343"/>
                </a:cubicBezTo>
                <a:cubicBezTo>
                  <a:pt x="52" y="19343"/>
                  <a:pt x="22" y="19313"/>
                  <a:pt x="23" y="19276"/>
                </a:cubicBezTo>
                <a:cubicBezTo>
                  <a:pt x="23" y="19239"/>
                  <a:pt x="53" y="19210"/>
                  <a:pt x="90" y="19210"/>
                </a:cubicBezTo>
                <a:cubicBezTo>
                  <a:pt x="127" y="19210"/>
                  <a:pt x="156" y="19240"/>
                  <a:pt x="156" y="19277"/>
                </a:cubicBezTo>
                <a:close/>
                <a:moveTo>
                  <a:pt x="155" y="19544"/>
                </a:moveTo>
                <a:lnTo>
                  <a:pt x="155" y="19544"/>
                </a:lnTo>
                <a:cubicBezTo>
                  <a:pt x="155" y="19581"/>
                  <a:pt x="124" y="19610"/>
                  <a:pt x="88" y="19610"/>
                </a:cubicBezTo>
                <a:cubicBezTo>
                  <a:pt x="51" y="19610"/>
                  <a:pt x="21" y="19580"/>
                  <a:pt x="21" y="19543"/>
                </a:cubicBezTo>
                <a:cubicBezTo>
                  <a:pt x="22" y="19506"/>
                  <a:pt x="52" y="19476"/>
                  <a:pt x="89" y="19477"/>
                </a:cubicBezTo>
                <a:cubicBezTo>
                  <a:pt x="125" y="19477"/>
                  <a:pt x="155" y="19507"/>
                  <a:pt x="155" y="19544"/>
                </a:cubicBezTo>
                <a:close/>
                <a:moveTo>
                  <a:pt x="154" y="19811"/>
                </a:moveTo>
                <a:lnTo>
                  <a:pt x="154" y="19811"/>
                </a:lnTo>
                <a:cubicBezTo>
                  <a:pt x="153" y="19848"/>
                  <a:pt x="123" y="19877"/>
                  <a:pt x="87" y="19877"/>
                </a:cubicBezTo>
                <a:cubicBezTo>
                  <a:pt x="50" y="19877"/>
                  <a:pt x="20" y="19847"/>
                  <a:pt x="20" y="19810"/>
                </a:cubicBezTo>
                <a:cubicBezTo>
                  <a:pt x="21" y="19773"/>
                  <a:pt x="51" y="19743"/>
                  <a:pt x="88" y="19744"/>
                </a:cubicBezTo>
                <a:cubicBezTo>
                  <a:pt x="124" y="19744"/>
                  <a:pt x="154" y="19774"/>
                  <a:pt x="154" y="19811"/>
                </a:cubicBezTo>
                <a:close/>
                <a:moveTo>
                  <a:pt x="153" y="20078"/>
                </a:moveTo>
                <a:lnTo>
                  <a:pt x="153" y="20078"/>
                </a:lnTo>
                <a:cubicBezTo>
                  <a:pt x="152" y="20114"/>
                  <a:pt x="122" y="20144"/>
                  <a:pt x="86" y="20144"/>
                </a:cubicBezTo>
                <a:cubicBezTo>
                  <a:pt x="49" y="20144"/>
                  <a:pt x="19" y="20113"/>
                  <a:pt x="19" y="20077"/>
                </a:cubicBezTo>
                <a:cubicBezTo>
                  <a:pt x="20" y="20040"/>
                  <a:pt x="50" y="20010"/>
                  <a:pt x="86" y="20010"/>
                </a:cubicBezTo>
                <a:cubicBezTo>
                  <a:pt x="123" y="20011"/>
                  <a:pt x="153" y="20041"/>
                  <a:pt x="153" y="20078"/>
                </a:cubicBezTo>
                <a:close/>
                <a:moveTo>
                  <a:pt x="152" y="20344"/>
                </a:moveTo>
                <a:lnTo>
                  <a:pt x="152" y="20344"/>
                </a:lnTo>
                <a:cubicBezTo>
                  <a:pt x="151" y="20381"/>
                  <a:pt x="121" y="20411"/>
                  <a:pt x="84" y="20411"/>
                </a:cubicBezTo>
                <a:cubicBezTo>
                  <a:pt x="48" y="20410"/>
                  <a:pt x="18" y="20380"/>
                  <a:pt x="18" y="20343"/>
                </a:cubicBezTo>
                <a:cubicBezTo>
                  <a:pt x="19" y="20307"/>
                  <a:pt x="49" y="20277"/>
                  <a:pt x="85" y="20277"/>
                </a:cubicBezTo>
                <a:cubicBezTo>
                  <a:pt x="122" y="20277"/>
                  <a:pt x="152" y="20307"/>
                  <a:pt x="152" y="20344"/>
                </a:cubicBezTo>
                <a:close/>
                <a:moveTo>
                  <a:pt x="151" y="20611"/>
                </a:moveTo>
                <a:lnTo>
                  <a:pt x="151" y="20611"/>
                </a:lnTo>
                <a:cubicBezTo>
                  <a:pt x="150" y="20648"/>
                  <a:pt x="120" y="20678"/>
                  <a:pt x="83" y="20677"/>
                </a:cubicBezTo>
                <a:cubicBezTo>
                  <a:pt x="47" y="20677"/>
                  <a:pt x="17" y="20647"/>
                  <a:pt x="17" y="20610"/>
                </a:cubicBezTo>
                <a:cubicBezTo>
                  <a:pt x="17" y="20573"/>
                  <a:pt x="48" y="20544"/>
                  <a:pt x="84" y="20544"/>
                </a:cubicBezTo>
                <a:cubicBezTo>
                  <a:pt x="121" y="20544"/>
                  <a:pt x="151" y="20574"/>
                  <a:pt x="151" y="20611"/>
                </a:cubicBezTo>
                <a:close/>
                <a:moveTo>
                  <a:pt x="149" y="20878"/>
                </a:moveTo>
                <a:lnTo>
                  <a:pt x="149" y="20878"/>
                </a:lnTo>
                <a:cubicBezTo>
                  <a:pt x="149" y="20915"/>
                  <a:pt x="119" y="20944"/>
                  <a:pt x="82" y="20944"/>
                </a:cubicBezTo>
                <a:cubicBezTo>
                  <a:pt x="45" y="20944"/>
                  <a:pt x="16" y="20914"/>
                  <a:pt x="16" y="20877"/>
                </a:cubicBezTo>
                <a:cubicBezTo>
                  <a:pt x="16" y="20840"/>
                  <a:pt x="46" y="20810"/>
                  <a:pt x="83" y="20811"/>
                </a:cubicBezTo>
                <a:cubicBezTo>
                  <a:pt x="120" y="20811"/>
                  <a:pt x="150" y="20841"/>
                  <a:pt x="149" y="20878"/>
                </a:cubicBezTo>
                <a:close/>
                <a:moveTo>
                  <a:pt x="148" y="21145"/>
                </a:moveTo>
                <a:lnTo>
                  <a:pt x="148" y="21145"/>
                </a:lnTo>
                <a:cubicBezTo>
                  <a:pt x="148" y="21182"/>
                  <a:pt x="118" y="21211"/>
                  <a:pt x="81" y="21211"/>
                </a:cubicBezTo>
                <a:cubicBezTo>
                  <a:pt x="44" y="21211"/>
                  <a:pt x="15" y="21181"/>
                  <a:pt x="15" y="21144"/>
                </a:cubicBezTo>
                <a:cubicBezTo>
                  <a:pt x="15" y="21107"/>
                  <a:pt x="45" y="21077"/>
                  <a:pt x="82" y="21078"/>
                </a:cubicBezTo>
                <a:cubicBezTo>
                  <a:pt x="119" y="21078"/>
                  <a:pt x="149" y="21108"/>
                  <a:pt x="148" y="21145"/>
                </a:cubicBezTo>
                <a:close/>
                <a:moveTo>
                  <a:pt x="147" y="21412"/>
                </a:moveTo>
                <a:lnTo>
                  <a:pt x="147" y="21412"/>
                </a:lnTo>
                <a:cubicBezTo>
                  <a:pt x="147" y="21448"/>
                  <a:pt x="117" y="21478"/>
                  <a:pt x="80" y="21478"/>
                </a:cubicBezTo>
                <a:cubicBezTo>
                  <a:pt x="43" y="21478"/>
                  <a:pt x="14" y="21447"/>
                  <a:pt x="14" y="21411"/>
                </a:cubicBezTo>
                <a:cubicBezTo>
                  <a:pt x="14" y="21374"/>
                  <a:pt x="44" y="21344"/>
                  <a:pt x="81" y="21344"/>
                </a:cubicBezTo>
                <a:cubicBezTo>
                  <a:pt x="118" y="21345"/>
                  <a:pt x="148" y="21375"/>
                  <a:pt x="147" y="21412"/>
                </a:cubicBezTo>
                <a:close/>
                <a:moveTo>
                  <a:pt x="146" y="21678"/>
                </a:moveTo>
                <a:lnTo>
                  <a:pt x="146" y="21678"/>
                </a:lnTo>
                <a:cubicBezTo>
                  <a:pt x="146" y="21715"/>
                  <a:pt x="116" y="21745"/>
                  <a:pt x="79" y="21745"/>
                </a:cubicBezTo>
                <a:cubicBezTo>
                  <a:pt x="42" y="21744"/>
                  <a:pt x="13" y="21714"/>
                  <a:pt x="13" y="21677"/>
                </a:cubicBezTo>
                <a:cubicBezTo>
                  <a:pt x="13" y="21641"/>
                  <a:pt x="43" y="21611"/>
                  <a:pt x="80" y="21611"/>
                </a:cubicBezTo>
                <a:cubicBezTo>
                  <a:pt x="117" y="21611"/>
                  <a:pt x="147" y="21642"/>
                  <a:pt x="146" y="21678"/>
                </a:cubicBezTo>
                <a:close/>
                <a:moveTo>
                  <a:pt x="145" y="21945"/>
                </a:moveTo>
                <a:lnTo>
                  <a:pt x="145" y="21945"/>
                </a:lnTo>
                <a:cubicBezTo>
                  <a:pt x="145" y="21982"/>
                  <a:pt x="115" y="22012"/>
                  <a:pt x="78" y="22011"/>
                </a:cubicBezTo>
                <a:cubicBezTo>
                  <a:pt x="41" y="22011"/>
                  <a:pt x="12" y="21981"/>
                  <a:pt x="12" y="21944"/>
                </a:cubicBezTo>
                <a:cubicBezTo>
                  <a:pt x="12" y="21907"/>
                  <a:pt x="42" y="21878"/>
                  <a:pt x="79" y="21878"/>
                </a:cubicBezTo>
                <a:cubicBezTo>
                  <a:pt x="116" y="21878"/>
                  <a:pt x="145" y="21908"/>
                  <a:pt x="145" y="21945"/>
                </a:cubicBezTo>
                <a:close/>
                <a:moveTo>
                  <a:pt x="144" y="22212"/>
                </a:moveTo>
                <a:lnTo>
                  <a:pt x="144" y="22212"/>
                </a:lnTo>
                <a:cubicBezTo>
                  <a:pt x="144" y="22249"/>
                  <a:pt x="114" y="22278"/>
                  <a:pt x="77" y="22278"/>
                </a:cubicBezTo>
                <a:cubicBezTo>
                  <a:pt x="40" y="22278"/>
                  <a:pt x="10" y="22248"/>
                  <a:pt x="11" y="22211"/>
                </a:cubicBezTo>
                <a:cubicBezTo>
                  <a:pt x="11" y="22174"/>
                  <a:pt x="41" y="22144"/>
                  <a:pt x="78" y="22145"/>
                </a:cubicBezTo>
                <a:cubicBezTo>
                  <a:pt x="115" y="22145"/>
                  <a:pt x="144" y="22175"/>
                  <a:pt x="144" y="22212"/>
                </a:cubicBezTo>
                <a:close/>
                <a:moveTo>
                  <a:pt x="143" y="22479"/>
                </a:moveTo>
                <a:lnTo>
                  <a:pt x="143" y="22479"/>
                </a:lnTo>
                <a:cubicBezTo>
                  <a:pt x="143" y="22516"/>
                  <a:pt x="113" y="22545"/>
                  <a:pt x="76" y="22545"/>
                </a:cubicBezTo>
                <a:cubicBezTo>
                  <a:pt x="39" y="22545"/>
                  <a:pt x="9" y="22515"/>
                  <a:pt x="10" y="22478"/>
                </a:cubicBezTo>
                <a:cubicBezTo>
                  <a:pt x="10" y="22441"/>
                  <a:pt x="40" y="22411"/>
                  <a:pt x="77" y="22412"/>
                </a:cubicBezTo>
                <a:cubicBezTo>
                  <a:pt x="114" y="22412"/>
                  <a:pt x="143" y="22442"/>
                  <a:pt x="143" y="22479"/>
                </a:cubicBezTo>
                <a:close/>
                <a:moveTo>
                  <a:pt x="142" y="22746"/>
                </a:moveTo>
                <a:lnTo>
                  <a:pt x="142" y="22746"/>
                </a:lnTo>
                <a:cubicBezTo>
                  <a:pt x="142" y="22782"/>
                  <a:pt x="112" y="22812"/>
                  <a:pt x="75" y="22812"/>
                </a:cubicBezTo>
                <a:cubicBezTo>
                  <a:pt x="38" y="22812"/>
                  <a:pt x="8" y="22781"/>
                  <a:pt x="9" y="22745"/>
                </a:cubicBezTo>
                <a:cubicBezTo>
                  <a:pt x="9" y="22708"/>
                  <a:pt x="39" y="22678"/>
                  <a:pt x="76" y="22678"/>
                </a:cubicBezTo>
                <a:cubicBezTo>
                  <a:pt x="113" y="22679"/>
                  <a:pt x="142" y="22709"/>
                  <a:pt x="142" y="22746"/>
                </a:cubicBezTo>
                <a:close/>
                <a:moveTo>
                  <a:pt x="141" y="23012"/>
                </a:moveTo>
                <a:lnTo>
                  <a:pt x="141" y="23012"/>
                </a:lnTo>
                <a:cubicBezTo>
                  <a:pt x="141" y="23049"/>
                  <a:pt x="111" y="23079"/>
                  <a:pt x="74" y="23079"/>
                </a:cubicBezTo>
                <a:cubicBezTo>
                  <a:pt x="37" y="23078"/>
                  <a:pt x="7" y="23048"/>
                  <a:pt x="8" y="23011"/>
                </a:cubicBezTo>
                <a:cubicBezTo>
                  <a:pt x="8" y="22975"/>
                  <a:pt x="38" y="22945"/>
                  <a:pt x="75" y="22945"/>
                </a:cubicBezTo>
                <a:cubicBezTo>
                  <a:pt x="112" y="22945"/>
                  <a:pt x="141" y="22976"/>
                  <a:pt x="141" y="23012"/>
                </a:cubicBezTo>
                <a:close/>
                <a:moveTo>
                  <a:pt x="140" y="23279"/>
                </a:moveTo>
                <a:lnTo>
                  <a:pt x="140" y="23279"/>
                </a:lnTo>
                <a:cubicBezTo>
                  <a:pt x="140" y="23316"/>
                  <a:pt x="109" y="23346"/>
                  <a:pt x="73" y="23345"/>
                </a:cubicBezTo>
                <a:cubicBezTo>
                  <a:pt x="36" y="23345"/>
                  <a:pt x="6" y="23315"/>
                  <a:pt x="6" y="23278"/>
                </a:cubicBezTo>
                <a:cubicBezTo>
                  <a:pt x="7" y="23241"/>
                  <a:pt x="37" y="23212"/>
                  <a:pt x="74" y="23212"/>
                </a:cubicBezTo>
                <a:cubicBezTo>
                  <a:pt x="110" y="23212"/>
                  <a:pt x="140" y="23242"/>
                  <a:pt x="140" y="23279"/>
                </a:cubicBezTo>
                <a:close/>
                <a:moveTo>
                  <a:pt x="139" y="23546"/>
                </a:moveTo>
                <a:lnTo>
                  <a:pt x="139" y="23546"/>
                </a:lnTo>
                <a:cubicBezTo>
                  <a:pt x="138" y="23583"/>
                  <a:pt x="108" y="23613"/>
                  <a:pt x="72" y="23612"/>
                </a:cubicBezTo>
                <a:cubicBezTo>
                  <a:pt x="35" y="23612"/>
                  <a:pt x="5" y="23582"/>
                  <a:pt x="5" y="23545"/>
                </a:cubicBezTo>
                <a:cubicBezTo>
                  <a:pt x="6" y="23508"/>
                  <a:pt x="36" y="23479"/>
                  <a:pt x="73" y="23479"/>
                </a:cubicBezTo>
                <a:cubicBezTo>
                  <a:pt x="109" y="23479"/>
                  <a:pt x="139" y="23509"/>
                  <a:pt x="139" y="23546"/>
                </a:cubicBezTo>
                <a:close/>
                <a:moveTo>
                  <a:pt x="138" y="23813"/>
                </a:moveTo>
                <a:lnTo>
                  <a:pt x="138" y="23813"/>
                </a:lnTo>
                <a:cubicBezTo>
                  <a:pt x="137" y="23850"/>
                  <a:pt x="107" y="23879"/>
                  <a:pt x="71" y="23879"/>
                </a:cubicBezTo>
                <a:cubicBezTo>
                  <a:pt x="34" y="23879"/>
                  <a:pt x="4" y="23849"/>
                  <a:pt x="4" y="23812"/>
                </a:cubicBezTo>
                <a:cubicBezTo>
                  <a:pt x="5" y="23775"/>
                  <a:pt x="35" y="23745"/>
                  <a:pt x="71" y="23746"/>
                </a:cubicBezTo>
                <a:cubicBezTo>
                  <a:pt x="108" y="23746"/>
                  <a:pt x="138" y="23776"/>
                  <a:pt x="138" y="23813"/>
                </a:cubicBezTo>
                <a:close/>
                <a:moveTo>
                  <a:pt x="137" y="24080"/>
                </a:moveTo>
                <a:lnTo>
                  <a:pt x="137" y="24080"/>
                </a:lnTo>
                <a:cubicBezTo>
                  <a:pt x="136" y="24116"/>
                  <a:pt x="106" y="24146"/>
                  <a:pt x="69" y="24146"/>
                </a:cubicBezTo>
                <a:cubicBezTo>
                  <a:pt x="33" y="24146"/>
                  <a:pt x="3" y="24116"/>
                  <a:pt x="3" y="24079"/>
                </a:cubicBezTo>
                <a:cubicBezTo>
                  <a:pt x="4" y="24042"/>
                  <a:pt x="34" y="24012"/>
                  <a:pt x="70" y="24012"/>
                </a:cubicBezTo>
                <a:cubicBezTo>
                  <a:pt x="107" y="24013"/>
                  <a:pt x="137" y="24043"/>
                  <a:pt x="137" y="24080"/>
                </a:cubicBezTo>
                <a:close/>
                <a:moveTo>
                  <a:pt x="136" y="24346"/>
                </a:moveTo>
                <a:lnTo>
                  <a:pt x="136" y="24346"/>
                </a:lnTo>
                <a:cubicBezTo>
                  <a:pt x="135" y="24383"/>
                  <a:pt x="105" y="24413"/>
                  <a:pt x="68" y="24413"/>
                </a:cubicBezTo>
                <a:cubicBezTo>
                  <a:pt x="32" y="24412"/>
                  <a:pt x="2" y="24382"/>
                  <a:pt x="2" y="24345"/>
                </a:cubicBezTo>
                <a:cubicBezTo>
                  <a:pt x="2" y="24309"/>
                  <a:pt x="33" y="24279"/>
                  <a:pt x="69" y="24279"/>
                </a:cubicBezTo>
                <a:cubicBezTo>
                  <a:pt x="106" y="24279"/>
                  <a:pt x="136" y="24310"/>
                  <a:pt x="136" y="24346"/>
                </a:cubicBezTo>
                <a:close/>
                <a:moveTo>
                  <a:pt x="134" y="24613"/>
                </a:moveTo>
                <a:lnTo>
                  <a:pt x="134" y="24613"/>
                </a:lnTo>
                <a:cubicBezTo>
                  <a:pt x="134" y="24650"/>
                  <a:pt x="104" y="24680"/>
                  <a:pt x="67" y="24679"/>
                </a:cubicBezTo>
                <a:cubicBezTo>
                  <a:pt x="30" y="24679"/>
                  <a:pt x="1" y="24649"/>
                  <a:pt x="1" y="24612"/>
                </a:cubicBezTo>
                <a:cubicBezTo>
                  <a:pt x="1" y="24575"/>
                  <a:pt x="31" y="24546"/>
                  <a:pt x="68" y="24546"/>
                </a:cubicBezTo>
                <a:cubicBezTo>
                  <a:pt x="105" y="24546"/>
                  <a:pt x="135" y="24576"/>
                  <a:pt x="134" y="24613"/>
                </a:cubicBezTo>
                <a:close/>
                <a:moveTo>
                  <a:pt x="133" y="24880"/>
                </a:moveTo>
                <a:lnTo>
                  <a:pt x="133" y="24880"/>
                </a:lnTo>
                <a:cubicBezTo>
                  <a:pt x="133" y="24917"/>
                  <a:pt x="103" y="24947"/>
                  <a:pt x="66" y="24946"/>
                </a:cubicBezTo>
                <a:cubicBezTo>
                  <a:pt x="29" y="24946"/>
                  <a:pt x="0" y="24916"/>
                  <a:pt x="0" y="24879"/>
                </a:cubicBezTo>
                <a:cubicBezTo>
                  <a:pt x="0" y="24842"/>
                  <a:pt x="30" y="24813"/>
                  <a:pt x="67" y="24813"/>
                </a:cubicBezTo>
                <a:cubicBezTo>
                  <a:pt x="104" y="24813"/>
                  <a:pt x="134" y="24843"/>
                  <a:pt x="133" y="24880"/>
                </a:cubicBezTo>
                <a:close/>
              </a:path>
            </a:pathLst>
          </a:custGeom>
          <a:solidFill>
            <a:srgbClr val="000000"/>
          </a:solidFill>
          <a:ln w="0">
            <a:solidFill>
              <a:srgbClr val="000000"/>
            </a:solidFill>
            <a:bevel/>
            <a:headEnd/>
            <a:tailEnd/>
          </a:ln>
        </p:spPr>
        <p:txBody>
          <a:bodyPr lIns="101836" tIns="50917" rIns="101836" bIns="50917"/>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11327" name="Line 69"/>
          <p:cNvSpPr>
            <a:spLocks noChangeShapeType="1"/>
          </p:cNvSpPr>
          <p:nvPr/>
        </p:nvSpPr>
        <p:spPr bwMode="auto">
          <a:xfrm>
            <a:off x="7326676" y="1731157"/>
            <a:ext cx="0" cy="399497"/>
          </a:xfrm>
          <a:prstGeom prst="line">
            <a:avLst/>
          </a:prstGeom>
          <a:noFill/>
          <a:ln w="25400">
            <a:solidFill>
              <a:schemeClr val="accent5"/>
            </a:solidFill>
            <a:round/>
            <a:headEnd/>
            <a:tailEnd/>
          </a:ln>
        </p:spPr>
        <p:txBody>
          <a:bodyPr lIns="101836" tIns="50917" rIns="101836" bIns="50917"/>
          <a:lstStyle/>
          <a:p>
            <a:pPr algn="l" rtl="0" fontAlgn="base">
              <a:spcBef>
                <a:spcPct val="0"/>
              </a:spcBef>
              <a:spcAft>
                <a:spcPct val="0"/>
              </a:spcAft>
              <a:defRPr/>
            </a:pPr>
            <a:endParaRPr lang="en-US" kern="1200">
              <a:solidFill>
                <a:srgbClr val="002776"/>
              </a:solidFill>
              <a:latin typeface="Arial" charset="0"/>
              <a:ea typeface="+mn-ea"/>
              <a:cs typeface="Arial" charset="0"/>
            </a:endParaRPr>
          </a:p>
        </p:txBody>
      </p:sp>
      <p:sp>
        <p:nvSpPr>
          <p:cNvPr id="42043" name="Freeform 40"/>
          <p:cNvSpPr>
            <a:spLocks/>
          </p:cNvSpPr>
          <p:nvPr/>
        </p:nvSpPr>
        <p:spPr bwMode="auto">
          <a:xfrm>
            <a:off x="2216341" y="6438734"/>
            <a:ext cx="3094844" cy="620840"/>
          </a:xfrm>
          <a:custGeom>
            <a:avLst/>
            <a:gdLst>
              <a:gd name="T0" fmla="*/ 2147483647 w 1979"/>
              <a:gd name="T1" fmla="*/ 0 h 347"/>
              <a:gd name="T2" fmla="*/ 0 w 1979"/>
              <a:gd name="T3" fmla="*/ 0 h 347"/>
              <a:gd name="T4" fmla="*/ 0 w 1979"/>
              <a:gd name="T5" fmla="*/ 2147483647 h 347"/>
              <a:gd name="T6" fmla="*/ 2147483647 w 1979"/>
              <a:gd name="T7" fmla="*/ 2147483647 h 347"/>
              <a:gd name="T8" fmla="*/ 2147483647 w 1979"/>
              <a:gd name="T9" fmla="*/ 2147483647 h 347"/>
              <a:gd name="T10" fmla="*/ 2147483647 w 1979"/>
              <a:gd name="T11" fmla="*/ 0 h 347"/>
              <a:gd name="T12" fmla="*/ 0 60000 65536"/>
              <a:gd name="T13" fmla="*/ 0 60000 65536"/>
              <a:gd name="T14" fmla="*/ 0 60000 65536"/>
              <a:gd name="T15" fmla="*/ 0 60000 65536"/>
              <a:gd name="T16" fmla="*/ 0 60000 65536"/>
              <a:gd name="T17" fmla="*/ 0 60000 65536"/>
              <a:gd name="T18" fmla="*/ 0 w 1979"/>
              <a:gd name="T19" fmla="*/ 0 h 347"/>
              <a:gd name="T20" fmla="*/ 1979 w 1979"/>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1979" h="347">
                <a:moveTo>
                  <a:pt x="1777" y="0"/>
                </a:moveTo>
                <a:lnTo>
                  <a:pt x="0" y="0"/>
                </a:lnTo>
                <a:lnTo>
                  <a:pt x="0" y="347"/>
                </a:lnTo>
                <a:lnTo>
                  <a:pt x="1777" y="347"/>
                </a:lnTo>
                <a:lnTo>
                  <a:pt x="1979" y="174"/>
                </a:lnTo>
                <a:lnTo>
                  <a:pt x="1777" y="0"/>
                </a:lnTo>
                <a:close/>
              </a:path>
            </a:pathLst>
          </a:custGeom>
          <a:solidFill>
            <a:srgbClr val="C9DD03"/>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44" name="Rectangle 41"/>
          <p:cNvSpPr>
            <a:spLocks noChangeArrowheads="1"/>
          </p:cNvSpPr>
          <p:nvPr/>
        </p:nvSpPr>
        <p:spPr bwMode="auto">
          <a:xfrm>
            <a:off x="2287953" y="6490923"/>
            <a:ext cx="2633761" cy="492443"/>
          </a:xfrm>
          <a:prstGeom prst="rect">
            <a:avLst/>
          </a:prstGeom>
          <a:noFill/>
          <a:ln w="9525">
            <a:noFill/>
            <a:miter lim="800000"/>
            <a:headEnd/>
            <a:tailEnd/>
          </a:ln>
        </p:spPr>
        <p:txBody>
          <a:bodyPr lIns="0" tIns="0" rIns="0" bIns="0">
            <a:spAutoFit/>
          </a:bodyPr>
          <a:lstStyle/>
          <a:p>
            <a:pPr algn="ctr" rtl="0" fontAlgn="base">
              <a:spcBef>
                <a:spcPct val="0"/>
              </a:spcBef>
              <a:spcAft>
                <a:spcPct val="0"/>
              </a:spcAft>
            </a:pPr>
            <a:r>
              <a:rPr lang="en-US" sz="1600" b="1" dirty="0">
                <a:solidFill>
                  <a:srgbClr val="002776"/>
                </a:solidFill>
              </a:rPr>
              <a:t>Calibration of the Standard Formula</a:t>
            </a:r>
            <a:endParaRPr lang="en-GB" kern="1200" baseline="30000" dirty="0">
              <a:solidFill>
                <a:srgbClr val="002776"/>
              </a:solidFill>
              <a:latin typeface="Arial" charset="0"/>
              <a:ea typeface="+mn-ea"/>
              <a:cs typeface="Arial" charset="0"/>
            </a:endParaRPr>
          </a:p>
        </p:txBody>
      </p:sp>
      <p:sp>
        <p:nvSpPr>
          <p:cNvPr id="42045" name="Freeform 33"/>
          <p:cNvSpPr>
            <a:spLocks/>
          </p:cNvSpPr>
          <p:nvPr/>
        </p:nvSpPr>
        <p:spPr bwMode="auto">
          <a:xfrm>
            <a:off x="3358570" y="4259501"/>
            <a:ext cx="2586604" cy="1009538"/>
          </a:xfrm>
          <a:custGeom>
            <a:avLst/>
            <a:gdLst>
              <a:gd name="T0" fmla="*/ 2147483647 w 1714"/>
              <a:gd name="T1" fmla="*/ 0 h 727"/>
              <a:gd name="T2" fmla="*/ 0 w 1714"/>
              <a:gd name="T3" fmla="*/ 0 h 727"/>
              <a:gd name="T4" fmla="*/ 0 w 1714"/>
              <a:gd name="T5" fmla="*/ 2147483647 h 727"/>
              <a:gd name="T6" fmla="*/ 2147483647 w 1714"/>
              <a:gd name="T7" fmla="*/ 2147483647 h 727"/>
              <a:gd name="T8" fmla="*/ 2147483647 w 1714"/>
              <a:gd name="T9" fmla="*/ 2147483647 h 727"/>
              <a:gd name="T10" fmla="*/ 2147483647 w 1714"/>
              <a:gd name="T11" fmla="*/ 0 h 727"/>
              <a:gd name="T12" fmla="*/ 0 60000 65536"/>
              <a:gd name="T13" fmla="*/ 0 60000 65536"/>
              <a:gd name="T14" fmla="*/ 0 60000 65536"/>
              <a:gd name="T15" fmla="*/ 0 60000 65536"/>
              <a:gd name="T16" fmla="*/ 0 60000 65536"/>
              <a:gd name="T17" fmla="*/ 0 60000 65536"/>
              <a:gd name="T18" fmla="*/ 0 w 1714"/>
              <a:gd name="T19" fmla="*/ 0 h 727"/>
              <a:gd name="T20" fmla="*/ 1714 w 1714"/>
              <a:gd name="T21" fmla="*/ 727 h 727"/>
            </a:gdLst>
            <a:ahLst/>
            <a:cxnLst>
              <a:cxn ang="T12">
                <a:pos x="T0" y="T1"/>
              </a:cxn>
              <a:cxn ang="T13">
                <a:pos x="T2" y="T3"/>
              </a:cxn>
              <a:cxn ang="T14">
                <a:pos x="T4" y="T5"/>
              </a:cxn>
              <a:cxn ang="T15">
                <a:pos x="T6" y="T7"/>
              </a:cxn>
              <a:cxn ang="T16">
                <a:pos x="T8" y="T9"/>
              </a:cxn>
              <a:cxn ang="T17">
                <a:pos x="T10" y="T11"/>
              </a:cxn>
            </a:cxnLst>
            <a:rect l="T18" t="T19" r="T20" b="T21"/>
            <a:pathLst>
              <a:path w="1714" h="727">
                <a:moveTo>
                  <a:pt x="1516" y="0"/>
                </a:moveTo>
                <a:lnTo>
                  <a:pt x="0" y="0"/>
                </a:lnTo>
                <a:lnTo>
                  <a:pt x="0" y="727"/>
                </a:lnTo>
                <a:lnTo>
                  <a:pt x="1516" y="727"/>
                </a:lnTo>
                <a:lnTo>
                  <a:pt x="1714" y="363"/>
                </a:lnTo>
                <a:lnTo>
                  <a:pt x="1516" y="0"/>
                </a:lnTo>
                <a:close/>
              </a:path>
            </a:pathLst>
          </a:custGeom>
          <a:solidFill>
            <a:schemeClr val="tx1"/>
          </a:solidFill>
          <a:ln w="9525">
            <a:noFill/>
            <a:round/>
            <a:headEnd/>
            <a:tailEnd/>
          </a:ln>
        </p:spPr>
        <p:txBody>
          <a:bodyPr wrap="none" lIns="0" tIns="0" rIns="0" bIns="0" anchor="ctr"/>
          <a:lstStyle/>
          <a:p>
            <a:pPr algn="l" rtl="0" fontAlgn="base">
              <a:spcBef>
                <a:spcPct val="0"/>
              </a:spcBef>
              <a:spcAft>
                <a:spcPct val="0"/>
              </a:spcAft>
            </a:pPr>
            <a:endParaRPr lang="cs-CZ" kern="1200">
              <a:solidFill>
                <a:srgbClr val="002776"/>
              </a:solidFill>
              <a:latin typeface="Arial" charset="0"/>
              <a:ea typeface="+mn-ea"/>
              <a:cs typeface="Arial" charset="0"/>
            </a:endParaRPr>
          </a:p>
        </p:txBody>
      </p:sp>
      <p:sp>
        <p:nvSpPr>
          <p:cNvPr id="42046" name="Rectangle 34"/>
          <p:cNvSpPr>
            <a:spLocks noChangeArrowheads="1"/>
          </p:cNvSpPr>
          <p:nvPr/>
        </p:nvSpPr>
        <p:spPr bwMode="auto">
          <a:xfrm>
            <a:off x="3264262" y="4315622"/>
            <a:ext cx="2663451" cy="941989"/>
          </a:xfrm>
          <a:prstGeom prst="rect">
            <a:avLst/>
          </a:prstGeom>
          <a:noFill/>
          <a:ln w="9525">
            <a:noFill/>
            <a:miter lim="800000"/>
            <a:headEnd/>
            <a:tailEnd/>
          </a:ln>
        </p:spPr>
        <p:txBody>
          <a:bodyPr lIns="0" tIns="0" rIns="0" bIns="0">
            <a:spAutoFit/>
          </a:bodyPr>
          <a:lstStyle/>
          <a:p>
            <a:pPr algn="ctr" rtl="0" fontAlgn="base">
              <a:spcBef>
                <a:spcPct val="0"/>
              </a:spcBef>
              <a:spcAft>
                <a:spcPct val="0"/>
              </a:spcAft>
            </a:pPr>
            <a:r>
              <a:rPr lang="en-US" b="1" kern="1200" dirty="0">
                <a:solidFill>
                  <a:srgbClr val="FFFFFF"/>
                </a:solidFill>
                <a:latin typeface="Arial" charset="0"/>
                <a:ea typeface="+mn-ea"/>
                <a:cs typeface="Arial" charset="0"/>
              </a:rPr>
              <a:t>Advice on Implementing measures</a:t>
            </a:r>
            <a:endParaRPr lang="en-GB" kern="1200" baseline="30000" dirty="0">
              <a:solidFill>
                <a:srgbClr val="002776"/>
              </a:solidFill>
              <a:latin typeface="Arial" charset="0"/>
              <a:ea typeface="+mn-ea"/>
              <a:cs typeface="Arial" charset="0"/>
            </a:endParaRPr>
          </a:p>
        </p:txBody>
      </p:sp>
      <p:sp>
        <p:nvSpPr>
          <p:cNvPr id="11326" name="AutoShape 50"/>
          <p:cNvSpPr>
            <a:spLocks noChangeArrowheads="1"/>
          </p:cNvSpPr>
          <p:nvPr/>
        </p:nvSpPr>
        <p:spPr bwMode="auto">
          <a:xfrm>
            <a:off x="3267755" y="2335796"/>
            <a:ext cx="2693143" cy="1475618"/>
          </a:xfrm>
          <a:prstGeom prst="chevron">
            <a:avLst>
              <a:gd name="adj" fmla="val 28051"/>
            </a:avLst>
          </a:prstGeom>
          <a:solidFill>
            <a:schemeClr val="accent5"/>
          </a:solidFill>
          <a:ln w="9525" algn="ctr">
            <a:noFill/>
            <a:miter lim="800000"/>
            <a:headEnd/>
            <a:tailEnd/>
          </a:ln>
        </p:spPr>
        <p:txBody>
          <a:bodyPr wrap="none" lIns="0" tIns="0" rIns="0" bIns="0" anchor="ctr"/>
          <a:lstStyle/>
          <a:p>
            <a:pPr algn="l" rtl="0" fontAlgn="base">
              <a:spcBef>
                <a:spcPct val="0"/>
              </a:spcBef>
              <a:spcAft>
                <a:spcPct val="0"/>
              </a:spcAft>
              <a:defRPr/>
            </a:pPr>
            <a:endParaRPr lang="cs-CZ" kern="1200" dirty="0">
              <a:solidFill>
                <a:srgbClr val="002776"/>
              </a:solidFill>
              <a:latin typeface="Arial" charset="0"/>
              <a:ea typeface="+mn-ea"/>
              <a:cs typeface="Arial" charset="0"/>
            </a:endParaRPr>
          </a:p>
        </p:txBody>
      </p:sp>
      <p:sp>
        <p:nvSpPr>
          <p:cNvPr id="42049" name="Text Box 53"/>
          <p:cNvSpPr txBox="1">
            <a:spLocks noChangeArrowheads="1"/>
          </p:cNvSpPr>
          <p:nvPr/>
        </p:nvSpPr>
        <p:spPr bwMode="auto">
          <a:xfrm>
            <a:off x="3667709" y="2467166"/>
            <a:ext cx="1980560" cy="1286979"/>
          </a:xfrm>
          <a:prstGeom prst="rect">
            <a:avLst/>
          </a:prstGeom>
          <a:noFill/>
          <a:ln w="25400" algn="ctr">
            <a:noFill/>
            <a:miter lim="800000"/>
            <a:headEnd/>
            <a:tailEnd type="none" w="lg" len="lg"/>
          </a:ln>
        </p:spPr>
        <p:txBody>
          <a:bodyPr lIns="0" tIns="40092" rIns="0" bIns="0" anchorCtr="1">
            <a:spAutoFit/>
          </a:bodyPr>
          <a:lstStyle/>
          <a:p>
            <a:pPr algn="ctr" rtl="0" fontAlgn="base">
              <a:spcBef>
                <a:spcPct val="50000"/>
              </a:spcBef>
              <a:spcAft>
                <a:spcPct val="0"/>
              </a:spcAft>
            </a:pPr>
            <a:r>
              <a:rPr lang="en-US" sz="2700" b="1" baseline="30000" dirty="0">
                <a:solidFill>
                  <a:srgbClr val="FFFFFF"/>
                </a:solidFill>
              </a:rPr>
              <a:t>Adoption of Directive</a:t>
            </a:r>
            <a:endParaRPr lang="en-GB" sz="2700" b="1" baseline="30000" dirty="0">
              <a:solidFill>
                <a:srgbClr val="FFFFFF"/>
              </a:solidFill>
            </a:endParaRPr>
          </a:p>
          <a:p>
            <a:pPr algn="ctr" rtl="0" fontAlgn="base">
              <a:spcBef>
                <a:spcPct val="50000"/>
              </a:spcBef>
              <a:spcAft>
                <a:spcPct val="0"/>
              </a:spcAft>
            </a:pPr>
            <a:r>
              <a:rPr lang="en-GB" sz="2700" b="1" baseline="30000" dirty="0">
                <a:solidFill>
                  <a:srgbClr val="FFFFFF"/>
                </a:solidFill>
              </a:rPr>
              <a:t>(Council and Parliament)</a:t>
            </a:r>
            <a:endParaRPr lang="en-GB" b="1" kern="1200" baseline="30000" dirty="0">
              <a:solidFill>
                <a:srgbClr val="FFFFFF"/>
              </a:solidFill>
              <a:latin typeface="Arial" charset="0"/>
              <a:ea typeface="+mn-ea"/>
              <a:cs typeface="Arial" charset="0"/>
            </a:endParaRPr>
          </a:p>
        </p:txBody>
      </p:sp>
      <p:sp>
        <p:nvSpPr>
          <p:cNvPr id="73" name="Freeform 45"/>
          <p:cNvSpPr>
            <a:spLocks/>
          </p:cNvSpPr>
          <p:nvPr/>
        </p:nvSpPr>
        <p:spPr bwMode="auto">
          <a:xfrm>
            <a:off x="6679037" y="5695047"/>
            <a:ext cx="422659" cy="620839"/>
          </a:xfrm>
          <a:custGeom>
            <a:avLst/>
            <a:gdLst>
              <a:gd name="T0" fmla="*/ 2147483647 w 293"/>
              <a:gd name="T1" fmla="*/ 0 h 347"/>
              <a:gd name="T2" fmla="*/ 0 w 293"/>
              <a:gd name="T3" fmla="*/ 0 h 347"/>
              <a:gd name="T4" fmla="*/ 0 w 293"/>
              <a:gd name="T5" fmla="*/ 2147483647 h 347"/>
              <a:gd name="T6" fmla="*/ 2147483647 w 293"/>
              <a:gd name="T7" fmla="*/ 2147483647 h 347"/>
              <a:gd name="T8" fmla="*/ 2147483647 w 293"/>
              <a:gd name="T9" fmla="*/ 2147483647 h 347"/>
              <a:gd name="T10" fmla="*/ 2147483647 w 293"/>
              <a:gd name="T11" fmla="*/ 0 h 347"/>
              <a:gd name="T12" fmla="*/ 0 60000 65536"/>
              <a:gd name="T13" fmla="*/ 0 60000 65536"/>
              <a:gd name="T14" fmla="*/ 0 60000 65536"/>
              <a:gd name="T15" fmla="*/ 0 60000 65536"/>
              <a:gd name="T16" fmla="*/ 0 60000 65536"/>
              <a:gd name="T17" fmla="*/ 0 60000 65536"/>
              <a:gd name="T18" fmla="*/ 0 w 293"/>
              <a:gd name="T19" fmla="*/ 0 h 347"/>
              <a:gd name="T20" fmla="*/ 293 w 293"/>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93" h="347">
                <a:moveTo>
                  <a:pt x="203" y="0"/>
                </a:moveTo>
                <a:lnTo>
                  <a:pt x="0" y="0"/>
                </a:lnTo>
                <a:lnTo>
                  <a:pt x="0" y="347"/>
                </a:lnTo>
                <a:lnTo>
                  <a:pt x="203" y="347"/>
                </a:lnTo>
                <a:lnTo>
                  <a:pt x="293" y="173"/>
                </a:lnTo>
                <a:lnTo>
                  <a:pt x="203" y="0"/>
                </a:lnTo>
                <a:close/>
              </a:path>
            </a:pathLst>
          </a:custGeom>
          <a:solidFill>
            <a:srgbClr val="0079A6"/>
          </a:solidFill>
          <a:ln w="9525">
            <a:noFill/>
            <a:round/>
            <a:headEnd/>
            <a:tailEnd/>
          </a:ln>
        </p:spPr>
        <p:txBody>
          <a:bodyPr lIns="101836" tIns="50917" rIns="101836" bIns="50917"/>
          <a:lstStyle/>
          <a:p>
            <a:pPr algn="l" rtl="0" fontAlgn="base">
              <a:spcBef>
                <a:spcPct val="0"/>
              </a:spcBef>
              <a:spcAft>
                <a:spcPct val="0"/>
              </a:spcAft>
            </a:pPr>
            <a:endParaRPr lang="cs-CZ" kern="1200">
              <a:solidFill>
                <a:srgbClr val="FFFFFF"/>
              </a:solidFill>
              <a:latin typeface="Arial" charset="0"/>
              <a:ea typeface="+mn-ea"/>
              <a:cs typeface="Arial" charset="0"/>
            </a:endParaRPr>
          </a:p>
        </p:txBody>
      </p:sp>
      <p:sp>
        <p:nvSpPr>
          <p:cNvPr id="72" name="Rectangle 46"/>
          <p:cNvSpPr>
            <a:spLocks noChangeArrowheads="1"/>
          </p:cNvSpPr>
          <p:nvPr/>
        </p:nvSpPr>
        <p:spPr bwMode="auto">
          <a:xfrm>
            <a:off x="6673068" y="5744382"/>
            <a:ext cx="354263" cy="492443"/>
          </a:xfrm>
          <a:prstGeom prst="rect">
            <a:avLst/>
          </a:prstGeom>
          <a:noFill/>
          <a:ln w="9525">
            <a:noFill/>
            <a:miter lim="800000"/>
            <a:headEnd/>
            <a:tailEnd/>
          </a:ln>
        </p:spPr>
        <p:txBody>
          <a:bodyPr wrap="none" lIns="0" tIns="0" rIns="0" bIns="0">
            <a:spAutoFit/>
          </a:bodyPr>
          <a:lstStyle/>
          <a:p>
            <a:pPr algn="ctr" rtl="0" fontAlgn="base">
              <a:spcBef>
                <a:spcPct val="0"/>
              </a:spcBef>
              <a:spcAft>
                <a:spcPct val="0"/>
              </a:spcAft>
            </a:pPr>
            <a:r>
              <a:rPr lang="en-GB" sz="1600" b="1" dirty="0">
                <a:solidFill>
                  <a:srgbClr val="FFFFFF"/>
                </a:solidFill>
              </a:rPr>
              <a:t>QIS</a:t>
            </a:r>
          </a:p>
          <a:p>
            <a:pPr algn="ctr" rtl="0" fontAlgn="base">
              <a:spcBef>
                <a:spcPct val="0"/>
              </a:spcBef>
              <a:spcAft>
                <a:spcPct val="0"/>
              </a:spcAft>
            </a:pPr>
            <a:r>
              <a:rPr lang="cs-CZ" sz="1600" b="1" dirty="0" smtClean="0">
                <a:solidFill>
                  <a:srgbClr val="FFFFFF"/>
                </a:solidFill>
              </a:rPr>
              <a:t>5?</a:t>
            </a:r>
            <a:endParaRPr lang="en-GB" kern="1200" baseline="30000" dirty="0">
              <a:solidFill>
                <a:srgbClr val="FFFFFF"/>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Non Life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30</a:t>
            </a:fld>
            <a:endParaRPr lang="en-US" dirty="0"/>
          </a:p>
        </p:txBody>
      </p:sp>
      <p:sp>
        <p:nvSpPr>
          <p:cNvPr id="83" name="Title 1"/>
          <p:cNvSpPr txBox="1">
            <a:spLocks/>
          </p:cNvSpPr>
          <p:nvPr/>
        </p:nvSpPr>
        <p:spPr bwMode="auto">
          <a:xfrm>
            <a:off x="315086"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48</a:t>
            </a:r>
          </a:p>
          <a:p>
            <a:pPr marL="174542"/>
            <a:endParaRPr lang="en-US" b="1" dirty="0" smtClean="0">
              <a:solidFill>
                <a:schemeClr val="tx2"/>
              </a:solidFill>
            </a:endParaRPr>
          </a:p>
          <a:p>
            <a:pPr marL="342900" indent="-342900">
              <a:buFont typeface="+mj-lt"/>
              <a:buAutoNum type="arabicPeriod"/>
            </a:pPr>
            <a:r>
              <a:rPr lang="en-GB" dirty="0" smtClean="0"/>
              <a:t>Sub modules (premium &amp; reserve risk and catastrophe risk)</a:t>
            </a:r>
          </a:p>
          <a:p>
            <a:pPr lvl="1" indent="-342900">
              <a:buFont typeface="Arial" pitchFamily="34" charset="0"/>
              <a:buChar char="•"/>
            </a:pPr>
            <a:endParaRPr lang="en-GB" sz="800" i="1" dirty="0" smtClean="0"/>
          </a:p>
          <a:p>
            <a:pPr marL="342900" indent="-342900">
              <a:buFont typeface="+mj-lt"/>
              <a:buAutoNum type="arabicPeriod" startAt="2"/>
            </a:pPr>
            <a:r>
              <a:rPr lang="en-US" dirty="0" smtClean="0"/>
              <a:t>Key changes to the formula and approaches used in QIS4</a:t>
            </a:r>
          </a:p>
          <a:p>
            <a:pPr lvl="1" indent="-342900">
              <a:buFont typeface="Arial" pitchFamily="34" charset="0"/>
              <a:buChar char="•"/>
            </a:pPr>
            <a:endParaRPr lang="en-US" sz="800" dirty="0" smtClean="0"/>
          </a:p>
          <a:p>
            <a:pPr lvl="1" indent="-342900">
              <a:buFont typeface="Arial" pitchFamily="34" charset="0"/>
              <a:buChar char="•"/>
            </a:pPr>
            <a:r>
              <a:rPr lang="en-US" sz="1600" dirty="0" smtClean="0"/>
              <a:t>Removal of explicit geographical diversification</a:t>
            </a:r>
            <a:r>
              <a:rPr lang="cs-CZ" sz="1600" dirty="0" smtClean="0"/>
              <a:t> </a:t>
            </a:r>
            <a:r>
              <a:rPr lang="en-US" sz="1600" dirty="0" smtClean="0"/>
              <a:t>benefits</a:t>
            </a:r>
          </a:p>
          <a:p>
            <a:pPr lvl="1" indent="-342900">
              <a:buFont typeface="Arial" pitchFamily="34" charset="0"/>
              <a:buChar char="•"/>
            </a:pPr>
            <a:r>
              <a:rPr lang="en-US" sz="1600" dirty="0" smtClean="0"/>
              <a:t>Adding in explicit allowance for multi-year insurance</a:t>
            </a:r>
            <a:r>
              <a:rPr lang="cs-CZ" sz="1600" dirty="0" smtClean="0"/>
              <a:t> </a:t>
            </a:r>
            <a:r>
              <a:rPr lang="en-US" sz="1600" dirty="0" smtClean="0"/>
              <a:t>policies</a:t>
            </a:r>
          </a:p>
          <a:p>
            <a:pPr lvl="1" indent="-342900">
              <a:buFont typeface="Arial" pitchFamily="34" charset="0"/>
              <a:buChar char="•"/>
            </a:pPr>
            <a:r>
              <a:rPr lang="en-US" sz="1600" dirty="0" smtClean="0"/>
              <a:t>Removal of ‘Method 3’ for</a:t>
            </a:r>
            <a:r>
              <a:rPr lang="cs-CZ" sz="1600" dirty="0" smtClean="0"/>
              <a:t> </a:t>
            </a:r>
            <a:r>
              <a:rPr lang="en-US" sz="1600" dirty="0" smtClean="0"/>
              <a:t>catastrophe risk models</a:t>
            </a:r>
            <a:r>
              <a:rPr lang="cs-CZ" sz="1600" dirty="0" smtClean="0"/>
              <a:t> </a:t>
            </a:r>
            <a:r>
              <a:rPr lang="en-US" sz="1600" dirty="0" smtClean="0"/>
              <a:t>(cat. risk quantified based upon firm-specific exposure</a:t>
            </a:r>
            <a:r>
              <a:rPr lang="cs-CZ" sz="1600" dirty="0" smtClean="0"/>
              <a:t> </a:t>
            </a:r>
            <a:r>
              <a:rPr lang="en-US" sz="1600" dirty="0" smtClean="0"/>
              <a:t>analysis) and use of a more detailed version of</a:t>
            </a:r>
            <a:r>
              <a:rPr lang="cs-CZ" sz="1600" dirty="0" smtClean="0"/>
              <a:t> </a:t>
            </a:r>
            <a:r>
              <a:rPr lang="en-US" sz="1600" dirty="0" smtClean="0"/>
              <a:t>‘Method 2’</a:t>
            </a:r>
          </a:p>
          <a:p>
            <a:pPr lvl="1" indent="-342900">
              <a:buFont typeface="Arial" pitchFamily="34" charset="0"/>
              <a:buChar char="•"/>
            </a:pPr>
            <a:r>
              <a:rPr lang="en-US" sz="1600" dirty="0" smtClean="0"/>
              <a:t>Within premium risk, the removal of credibility</a:t>
            </a:r>
            <a:r>
              <a:rPr lang="cs-CZ" sz="1600" dirty="0" smtClean="0"/>
              <a:t> </a:t>
            </a:r>
            <a:r>
              <a:rPr lang="en-US" sz="1600" dirty="0" smtClean="0"/>
              <a:t>weighting of market-wide standard deviations and</a:t>
            </a:r>
            <a:r>
              <a:rPr lang="cs-CZ" sz="1600" dirty="0" smtClean="0"/>
              <a:t> </a:t>
            </a:r>
            <a:r>
              <a:rPr lang="en-US" sz="1600" dirty="0" smtClean="0"/>
              <a:t>mechanistic undertaking specific estimates</a:t>
            </a:r>
            <a:r>
              <a:rPr lang="cs-CZ" sz="1600" dirty="0" smtClean="0"/>
              <a:t> </a:t>
            </a:r>
            <a:r>
              <a:rPr lang="en-US" sz="1600" dirty="0" smtClean="0"/>
              <a:t>CEIOPS</a:t>
            </a:r>
            <a:r>
              <a:rPr lang="cs-CZ" sz="1600" dirty="0" smtClean="0"/>
              <a:t> </a:t>
            </a:r>
            <a:r>
              <a:rPr lang="en-US" sz="1600" dirty="0" smtClean="0"/>
              <a:t>proposes to simply use market wide factors – however</a:t>
            </a:r>
            <a:r>
              <a:rPr lang="cs-CZ" sz="1600" dirty="0" smtClean="0"/>
              <a:t> </a:t>
            </a:r>
            <a:r>
              <a:rPr lang="en-US" sz="1600" dirty="0" smtClean="0"/>
              <a:t>the use of entity specific parameters is still allowed</a:t>
            </a: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grpSp>
        <p:nvGrpSpPr>
          <p:cNvPr id="3" name="Group 122"/>
          <p:cNvGrpSpPr/>
          <p:nvPr/>
        </p:nvGrpSpPr>
        <p:grpSpPr>
          <a:xfrm>
            <a:off x="8316142" y="172218"/>
            <a:ext cx="1374182" cy="785818"/>
            <a:chOff x="1361836" y="1315226"/>
            <a:chExt cx="7416800" cy="5190515"/>
          </a:xfrm>
        </p:grpSpPr>
        <p:grpSp>
          <p:nvGrpSpPr>
            <p:cNvPr id="5" name="Group 76"/>
            <p:cNvGrpSpPr/>
            <p:nvPr/>
          </p:nvGrpSpPr>
          <p:grpSpPr>
            <a:xfrm>
              <a:off x="1361836" y="1315226"/>
              <a:ext cx="7416800" cy="5190515"/>
              <a:chOff x="1344903" y="1315226"/>
              <a:chExt cx="7416800" cy="5190515"/>
            </a:xfrm>
          </p:grpSpPr>
          <p:sp>
            <p:nvSpPr>
              <p:cNvPr id="90"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3" y="1315226"/>
                <a:ext cx="7416800" cy="5190515"/>
                <a:chOff x="1327970" y="1315226"/>
                <a:chExt cx="7416800" cy="5190515"/>
              </a:xfrm>
            </p:grpSpPr>
            <p:grpSp>
              <p:nvGrpSpPr>
                <p:cNvPr id="7" name="Group 39"/>
                <p:cNvGrpSpPr/>
                <p:nvPr/>
              </p:nvGrpSpPr>
              <p:grpSpPr>
                <a:xfrm>
                  <a:off x="1327970" y="1315226"/>
                  <a:ext cx="7416800" cy="5190515"/>
                  <a:chOff x="971550" y="1449388"/>
                  <a:chExt cx="7416800" cy="5190515"/>
                </a:xfrm>
              </p:grpSpPr>
              <p:sp>
                <p:nvSpPr>
                  <p:cNvPr id="94"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5"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96"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7"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8"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99"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0"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1"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02"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3"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4"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5"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6"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7"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8"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09"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0"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1"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2"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3"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4"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5"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6"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7"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8"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19" name="Text Box 31"/>
                  <p:cNvSpPr txBox="1">
                    <a:spLocks noChangeArrowheads="1"/>
                  </p:cNvSpPr>
                  <p:nvPr/>
                </p:nvSpPr>
                <p:spPr bwMode="auto">
                  <a:xfrm>
                    <a:off x="4005264" y="6262685"/>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0" name="Text Box 37"/>
                  <p:cNvSpPr txBox="1">
                    <a:spLocks noChangeArrowheads="1"/>
                  </p:cNvSpPr>
                  <p:nvPr/>
                </p:nvSpPr>
                <p:spPr bwMode="auto">
                  <a:xfrm>
                    <a:off x="2743199"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1"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2"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93" name="Oval 92"/>
                <p:cNvSpPr/>
                <p:nvPr/>
              </p:nvSpPr>
              <p:spPr>
                <a:xfrm>
                  <a:off x="5631029" y="2650709"/>
                  <a:ext cx="1338770" cy="1553687"/>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84" name="Text Box 25"/>
            <p:cNvSpPr txBox="1">
              <a:spLocks noChangeArrowheads="1"/>
            </p:cNvSpPr>
            <p:nvPr/>
          </p:nvSpPr>
          <p:spPr bwMode="auto">
            <a:xfrm>
              <a:off x="5832746" y="3101174"/>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5" name="Text Box 25"/>
            <p:cNvSpPr txBox="1">
              <a:spLocks noChangeArrowheads="1"/>
            </p:cNvSpPr>
            <p:nvPr/>
          </p:nvSpPr>
          <p:spPr bwMode="auto">
            <a:xfrm>
              <a:off x="5821638" y="360123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7" name="Text Box 25"/>
            <p:cNvSpPr txBox="1">
              <a:spLocks noChangeArrowheads="1"/>
            </p:cNvSpPr>
            <p:nvPr/>
          </p:nvSpPr>
          <p:spPr bwMode="auto">
            <a:xfrm>
              <a:off x="7332944" y="3101174"/>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8" name="Text Box 25"/>
            <p:cNvSpPr txBox="1">
              <a:spLocks noChangeArrowheads="1"/>
            </p:cNvSpPr>
            <p:nvPr/>
          </p:nvSpPr>
          <p:spPr bwMode="auto">
            <a:xfrm>
              <a:off x="7332944" y="3601239"/>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9" name="Text Box 25"/>
            <p:cNvSpPr txBox="1">
              <a:spLocks noChangeArrowheads="1"/>
            </p:cNvSpPr>
            <p:nvPr/>
          </p:nvSpPr>
          <p:spPr bwMode="auto">
            <a:xfrm>
              <a:off x="7332944" y="4101315"/>
              <a:ext cx="1428759"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6" name="Title 1"/>
          <p:cNvSpPr txBox="1">
            <a:spLocks/>
          </p:cNvSpPr>
          <p:nvPr/>
        </p:nvSpPr>
        <p:spPr bwMode="auto">
          <a:xfrm>
            <a:off x="5101432"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CEIOPS’s Advice</a:t>
            </a:r>
          </a:p>
          <a:p>
            <a:pPr marL="174542"/>
            <a:endParaRPr lang="en-US" i="1" dirty="0" smtClean="0"/>
          </a:p>
          <a:p>
            <a:pPr marL="342900" lvl="0" indent="-342900">
              <a:buFont typeface="+mj-lt"/>
              <a:buAutoNum type="arabicPeriod"/>
            </a:pPr>
            <a:r>
              <a:rPr lang="en-US" dirty="0" smtClean="0"/>
              <a:t>We have not found significant  changes in comparison to the Consultation paper 48</a:t>
            </a:r>
          </a:p>
          <a:p>
            <a:pPr marL="342900" lvl="0" indent="-342900">
              <a:buFont typeface="+mj-lt"/>
              <a:buAutoNum type="arabicPeriod"/>
            </a:pPr>
            <a:endParaRPr lang="en-US" dirty="0" smtClean="0"/>
          </a:p>
          <a:p>
            <a:pPr marL="342900" lvl="0" indent="-342900">
              <a:buFont typeface="+mj-lt"/>
              <a:buAutoNum type="arabicPeriod"/>
            </a:pPr>
            <a:r>
              <a:rPr lang="en-US" b="1" dirty="0" smtClean="0"/>
              <a:t>Premium &amp; Reserve risk</a:t>
            </a:r>
            <a:r>
              <a:rPr lang="en-US" dirty="0" smtClean="0"/>
              <a:t>: The market-wide estimate of the standard deviation for premium/reserve risk for each LOB should be specified in implementing measures.</a:t>
            </a:r>
          </a:p>
          <a:p>
            <a:pPr marL="342900" lvl="0" indent="-342900">
              <a:buFont typeface="+mj-lt"/>
              <a:buAutoNum type="arabicPeriod"/>
            </a:pPr>
            <a:endParaRPr lang="en-US" i="1" dirty="0" smtClean="0"/>
          </a:p>
          <a:p>
            <a:pPr marL="342900" lvl="0" indent="-342900">
              <a:buFont typeface="+mj-lt"/>
              <a:buAutoNum type="arabicPeriod"/>
            </a:pPr>
            <a:r>
              <a:rPr lang="en-US" b="1" dirty="0" smtClean="0"/>
              <a:t>Catastrophe risk: </a:t>
            </a:r>
            <a:r>
              <a:rPr lang="en-US" dirty="0" smtClean="0"/>
              <a:t>The capital requirement shall not exceed the aggregate limit for a specific LOB (net retention per LOB, after reinsurance).</a:t>
            </a:r>
            <a:endParaRPr lang="en-GB"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Health Underwriting Risk </a:t>
            </a:r>
            <a:br>
              <a:rPr lang="en-US" sz="6000" dirty="0" smtClean="0">
                <a:solidFill>
                  <a:srgbClr val="FFFFFF"/>
                </a:solidFill>
                <a:latin typeface="Arial"/>
              </a:rPr>
            </a:br>
            <a:r>
              <a:rPr lang="en-US" sz="4000" dirty="0" smtClean="0">
                <a:solidFill>
                  <a:srgbClr val="FFFFFF"/>
                </a:solidFill>
                <a:latin typeface="Arial"/>
              </a:rPr>
              <a:t>(CP 50)</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31</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Health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32</a:t>
            </a:fld>
            <a:endParaRPr lang="en-US" dirty="0"/>
          </a:p>
        </p:txBody>
      </p:sp>
      <p:sp>
        <p:nvSpPr>
          <p:cNvPr id="83" name="Title 1"/>
          <p:cNvSpPr txBox="1">
            <a:spLocks/>
          </p:cNvSpPr>
          <p:nvPr/>
        </p:nvSpPr>
        <p:spPr bwMode="auto">
          <a:xfrm>
            <a:off x="315086"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50</a:t>
            </a:r>
          </a:p>
          <a:p>
            <a:pPr marL="174542"/>
            <a:endParaRPr lang="en-US" b="1" dirty="0" smtClean="0">
              <a:solidFill>
                <a:schemeClr val="tx2"/>
              </a:solidFill>
              <a:latin typeface="+mn-lt"/>
              <a:ea typeface="+mj-ea"/>
              <a:cs typeface="+mj-cs"/>
            </a:endParaRPr>
          </a:p>
          <a:p>
            <a:pPr marL="342900" lvl="0" indent="-342900">
              <a:buFont typeface="+mj-lt"/>
              <a:buAutoNum type="arabicPeriod"/>
            </a:pPr>
            <a:r>
              <a:rPr lang="en-US" dirty="0" smtClean="0"/>
              <a:t>Health underwriting capital requirement should be calculated as a combination of two sub modules:</a:t>
            </a:r>
          </a:p>
          <a:p>
            <a:pPr lvl="1" indent="-342900">
              <a:buFont typeface="Arial" pitchFamily="34" charset="0"/>
              <a:buChar char="•"/>
            </a:pPr>
            <a:r>
              <a:rPr lang="en-US" sz="1600" dirty="0" smtClean="0"/>
              <a:t>SLT health: </a:t>
            </a:r>
            <a:r>
              <a:rPr lang="cs-CZ" sz="1600" dirty="0" smtClean="0"/>
              <a:t>F</a:t>
            </a:r>
            <a:r>
              <a:rPr lang="en-US" sz="1600" dirty="0" smtClean="0"/>
              <a:t>or health insurance obligations pursued</a:t>
            </a:r>
            <a:r>
              <a:rPr lang="cs-CZ" sz="1600" dirty="0" smtClean="0"/>
              <a:t> </a:t>
            </a:r>
            <a:r>
              <a:rPr lang="en-US" sz="1600" dirty="0" smtClean="0"/>
              <a:t>on a similar technical basis to life insurance</a:t>
            </a:r>
            <a:endParaRPr lang="en-GB" sz="1600" dirty="0" smtClean="0"/>
          </a:p>
          <a:p>
            <a:pPr lvl="1" indent="-342900">
              <a:buFont typeface="Arial" pitchFamily="34" charset="0"/>
              <a:buChar char="•"/>
            </a:pPr>
            <a:r>
              <a:rPr lang="en-US" sz="1600" dirty="0" smtClean="0"/>
              <a:t>Non-SLT health: </a:t>
            </a:r>
            <a:r>
              <a:rPr lang="cs-CZ" sz="1600" dirty="0" smtClean="0"/>
              <a:t>F</a:t>
            </a:r>
            <a:r>
              <a:rPr lang="en-US" sz="1600" dirty="0" smtClean="0"/>
              <a:t>or health insurance obligations not</a:t>
            </a:r>
            <a:r>
              <a:rPr lang="cs-CZ" sz="1600" dirty="0" smtClean="0"/>
              <a:t> </a:t>
            </a:r>
            <a:r>
              <a:rPr lang="en-US" sz="1600" dirty="0" smtClean="0"/>
              <a:t>pursued on a similar technical basis to life insurance</a:t>
            </a:r>
            <a:endParaRPr lang="en-GB" sz="1600" dirty="0" smtClean="0"/>
          </a:p>
          <a:p>
            <a:pPr marL="342900" indent="-342900">
              <a:buFont typeface="+mj-lt"/>
              <a:buAutoNum type="arabicPeriod"/>
            </a:pPr>
            <a:endParaRPr lang="en-US" sz="800" dirty="0" smtClean="0"/>
          </a:p>
          <a:p>
            <a:pPr marL="342900" indent="-342900">
              <a:buFont typeface="+mj-lt"/>
              <a:buAutoNum type="arabicPeriod"/>
            </a:pPr>
            <a:r>
              <a:rPr lang="en-US" dirty="0" smtClean="0"/>
              <a:t>Allocation of contracts between the life, non-life and health modules still remained unclear in many markets.</a:t>
            </a:r>
          </a:p>
          <a:p>
            <a:pPr marL="342900" indent="-342900">
              <a:buFont typeface="+mj-lt"/>
              <a:buAutoNum type="arabicPeriod"/>
            </a:pPr>
            <a:endParaRPr lang="en-US" sz="800" dirty="0" smtClean="0"/>
          </a:p>
          <a:p>
            <a:pPr marL="342900" indent="-342900">
              <a:buFont typeface="+mj-lt"/>
              <a:buAutoNum type="arabicPeriod"/>
            </a:pPr>
            <a:r>
              <a:rPr lang="en-US" dirty="0" smtClean="0"/>
              <a:t>Rules for use of modules (Health risk):</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AND </a:t>
            </a:r>
            <a:r>
              <a:rPr lang="en-GB" dirty="0" smtClean="0"/>
              <a:t>CAN  NOT BE UNBUNDLED:  Life/Non Life module</a:t>
            </a:r>
            <a:endParaRPr lang="en-US" b="1" dirty="0" smtClean="0">
              <a:solidFill>
                <a:schemeClr val="tx2"/>
              </a:solidFill>
            </a:endParaRPr>
          </a:p>
          <a:p>
            <a:pPr marL="342900" indent="-342900">
              <a:buFont typeface="+mj-lt"/>
              <a:buAutoNum type="arabicPeriod"/>
            </a:pPr>
            <a:endParaRPr lang="en-US" dirty="0" smtClean="0"/>
          </a:p>
          <a:p>
            <a:pPr lvl="1" indent="-342900">
              <a:buFont typeface="Arial" pitchFamily="34" charset="0"/>
              <a:buChar char="•"/>
            </a:pPr>
            <a:endParaRPr lang="en-GB" i="1" dirty="0" smtClean="0">
              <a:latin typeface="+mn-lt"/>
            </a:endParaRPr>
          </a:p>
          <a:p>
            <a:pPr lvl="1" indent="-342900">
              <a:buFont typeface="Arial" pitchFamily="34" charset="0"/>
              <a:buChar char="•"/>
            </a:pPr>
            <a:endParaRPr lang="en-US" i="1" dirty="0" smtClean="0">
              <a:latin typeface="+mn-lt"/>
            </a:endParaRPr>
          </a:p>
          <a:p>
            <a:pPr lvl="1" indent="-342900">
              <a:buFont typeface="Arial" pitchFamily="34" charset="0"/>
              <a:buChar char="•"/>
            </a:pPr>
            <a:endParaRPr lang="en-GB" i="1" dirty="0" smtClean="0">
              <a:latin typeface="+mn-lt"/>
            </a:endParaRPr>
          </a:p>
        </p:txBody>
      </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174542"/>
            <a:endParaRPr lang="en-US" b="1" dirty="0" smtClean="0">
              <a:solidFill>
                <a:schemeClr val="tx2"/>
              </a:solidFill>
              <a:latin typeface="+mn-lt"/>
              <a:ea typeface="+mj-ea"/>
              <a:cs typeface="+mj-cs"/>
            </a:endParaRPr>
          </a:p>
          <a:p>
            <a:pPr marL="342900" lvl="1" indent="-342900">
              <a:buFont typeface="+mj-lt"/>
              <a:buAutoNum type="alphaUcPeriod"/>
            </a:pPr>
            <a:r>
              <a:rPr lang="en-US" dirty="0" smtClean="0"/>
              <a:t>SLT Health </a:t>
            </a:r>
            <a:r>
              <a:rPr lang="en-GB" dirty="0" smtClean="0"/>
              <a:t>Module: </a:t>
            </a:r>
          </a:p>
          <a:p>
            <a:pPr lvl="1" indent="-342900">
              <a:buFont typeface="Arial" pitchFamily="34" charset="0"/>
              <a:buChar char="•"/>
            </a:pPr>
            <a:r>
              <a:rPr lang="en-GB" dirty="0" smtClean="0"/>
              <a:t>Structured as the Life underwriting module. </a:t>
            </a:r>
          </a:p>
          <a:p>
            <a:pPr lvl="1" indent="-342900">
              <a:buFont typeface="Arial" pitchFamily="34" charset="0"/>
              <a:buChar char="•"/>
            </a:pPr>
            <a:r>
              <a:rPr lang="en-GB" dirty="0" smtClean="0"/>
              <a:t>Different calculation of SCR for disability/morbidity risk (medical expenses) and catastrophe risk (approach of the non life module)</a:t>
            </a:r>
          </a:p>
          <a:p>
            <a:pPr lvl="1" indent="-342900">
              <a:buFont typeface="Arial" pitchFamily="34" charset="0"/>
              <a:buChar char="•"/>
            </a:pPr>
            <a:endParaRPr lang="en-GB" dirty="0" smtClean="0"/>
          </a:p>
          <a:p>
            <a:pPr marL="342900" lvl="1" indent="-342900">
              <a:buFont typeface="+mj-lt"/>
              <a:buAutoNum type="alphaUcPeriod" startAt="2"/>
            </a:pPr>
            <a:r>
              <a:rPr lang="en-US" dirty="0" smtClean="0"/>
              <a:t>Non SLT Health </a:t>
            </a:r>
            <a:r>
              <a:rPr lang="en-GB" dirty="0" smtClean="0"/>
              <a:t>Module: </a:t>
            </a:r>
          </a:p>
          <a:p>
            <a:pPr lvl="1" indent="-342900">
              <a:buFont typeface="Arial" pitchFamily="34" charset="0"/>
              <a:buChar char="•"/>
            </a:pPr>
            <a:r>
              <a:rPr lang="en-GB" dirty="0" smtClean="0"/>
              <a:t>Structured as the Non Life underwriting module. </a:t>
            </a:r>
          </a:p>
          <a:p>
            <a:pPr lvl="1" indent="-342900">
              <a:buFont typeface="Arial" pitchFamily="34" charset="0"/>
              <a:buChar char="•"/>
            </a:pPr>
            <a:r>
              <a:rPr lang="en-GB" dirty="0" smtClean="0"/>
              <a:t>3 Options for the definitions of LOB</a:t>
            </a:r>
          </a:p>
          <a:p>
            <a:pPr lvl="1" indent="-342900">
              <a:buFont typeface="Arial" pitchFamily="34" charset="0"/>
              <a:buChar char="•"/>
            </a:pPr>
            <a:endParaRPr lang="en-GB" i="1" dirty="0" smtClean="0">
              <a:latin typeface="+mn-lt"/>
            </a:endParaRPr>
          </a:p>
          <a:p>
            <a:pPr lvl="1" indent="-342900">
              <a:buFont typeface="Arial" pitchFamily="34" charset="0"/>
              <a:buChar char="•"/>
            </a:pPr>
            <a:endParaRPr lang="en-GB" i="1" dirty="0" smtClean="0">
              <a:latin typeface="+mn-lt"/>
            </a:endParaRPr>
          </a:p>
        </p:txBody>
      </p:sp>
      <p:grpSp>
        <p:nvGrpSpPr>
          <p:cNvPr id="47" name="Group 122"/>
          <p:cNvGrpSpPr/>
          <p:nvPr/>
        </p:nvGrpSpPr>
        <p:grpSpPr>
          <a:xfrm>
            <a:off x="8316142" y="172218"/>
            <a:ext cx="1500198" cy="785818"/>
            <a:chOff x="1361836" y="1315226"/>
            <a:chExt cx="7561941" cy="5207467"/>
          </a:xfrm>
        </p:grpSpPr>
        <p:sp>
          <p:nvSpPr>
            <p:cNvPr id="48" name="Text Box 25"/>
            <p:cNvSpPr txBox="1">
              <a:spLocks noChangeArrowheads="1"/>
            </p:cNvSpPr>
            <p:nvPr/>
          </p:nvSpPr>
          <p:spPr bwMode="auto">
            <a:xfrm>
              <a:off x="7332947" y="3101173"/>
              <a:ext cx="1428759" cy="395760"/>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7" y="3601239"/>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7332947" y="4101315"/>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nvGrpSpPr>
            <p:cNvPr id="51" name="Group 76"/>
            <p:cNvGrpSpPr/>
            <p:nvPr/>
          </p:nvGrpSpPr>
          <p:grpSpPr>
            <a:xfrm>
              <a:off x="1361836" y="1315226"/>
              <a:ext cx="7561941" cy="5207467"/>
              <a:chOff x="1344903" y="1315226"/>
              <a:chExt cx="7561941" cy="520746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5" name="Group 42"/>
              <p:cNvGrpSpPr/>
              <p:nvPr/>
            </p:nvGrpSpPr>
            <p:grpSpPr>
              <a:xfrm>
                <a:off x="1344903" y="1315226"/>
                <a:ext cx="7561941" cy="5207467"/>
                <a:chOff x="1327970" y="1315226"/>
                <a:chExt cx="7561941" cy="5207467"/>
              </a:xfrm>
            </p:grpSpPr>
            <p:grpSp>
              <p:nvGrpSpPr>
                <p:cNvPr id="56" name="Group 39"/>
                <p:cNvGrpSpPr/>
                <p:nvPr/>
              </p:nvGrpSpPr>
              <p:grpSpPr>
                <a:xfrm>
                  <a:off x="1327970" y="1315226"/>
                  <a:ext cx="7416800" cy="5207467"/>
                  <a:chOff x="971550" y="1449388"/>
                  <a:chExt cx="7416800" cy="5207467"/>
                </a:xfrm>
              </p:grpSpPr>
              <p:sp>
                <p:nvSpPr>
                  <p:cNvPr id="58" name="Text Box 6"/>
                  <p:cNvSpPr txBox="1">
                    <a:spLocks noChangeArrowheads="1"/>
                  </p:cNvSpPr>
                  <p:nvPr/>
                </p:nvSpPr>
                <p:spPr bwMode="auto">
                  <a:xfrm>
                    <a:off x="4076699" y="1449388"/>
                    <a:ext cx="990599" cy="39417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9417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4"/>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7333038" y="2351017"/>
                  <a:ext cx="1556873" cy="2589479"/>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2" name="Text Box 25"/>
            <p:cNvSpPr txBox="1">
              <a:spLocks noChangeArrowheads="1"/>
            </p:cNvSpPr>
            <p:nvPr/>
          </p:nvSpPr>
          <p:spPr bwMode="auto">
            <a:xfrm>
              <a:off x="5832746" y="310117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5821641" y="360123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Health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33</a:t>
            </a:fld>
            <a:endParaRPr lang="en-US" dirty="0"/>
          </a:p>
        </p:txBody>
      </p:sp>
      <p:sp>
        <p:nvSpPr>
          <p:cNvPr id="83" name="Title 1"/>
          <p:cNvSpPr txBox="1">
            <a:spLocks/>
          </p:cNvSpPr>
          <p:nvPr/>
        </p:nvSpPr>
        <p:spPr bwMode="auto">
          <a:xfrm>
            <a:off x="315086" y="1529540"/>
            <a:ext cx="4714908" cy="5857916"/>
          </a:xfrm>
          <a:prstGeom prst="rect">
            <a:avLst/>
          </a:prstGeom>
          <a:solidFill>
            <a:schemeClr val="bg1"/>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50</a:t>
            </a:r>
          </a:p>
          <a:p>
            <a:pPr marL="174542"/>
            <a:endParaRPr lang="en-US" b="1" dirty="0" smtClean="0">
              <a:solidFill>
                <a:schemeClr val="tx2"/>
              </a:solidFill>
            </a:endParaRPr>
          </a:p>
          <a:p>
            <a:pPr marL="342900" lvl="0" indent="-342900">
              <a:buFont typeface="+mj-lt"/>
              <a:buAutoNum type="arabicPeriod"/>
            </a:pPr>
            <a:r>
              <a:rPr lang="en-US" dirty="0" smtClean="0"/>
              <a:t>Health underwriting capital requirement should be calculated as a combination of two sub modules:</a:t>
            </a:r>
          </a:p>
          <a:p>
            <a:pPr lvl="1" indent="-342900">
              <a:buFont typeface="Arial" pitchFamily="34" charset="0"/>
              <a:buChar char="•"/>
            </a:pPr>
            <a:r>
              <a:rPr lang="en-US" sz="1600" dirty="0" smtClean="0"/>
              <a:t>SLT health: </a:t>
            </a:r>
            <a:r>
              <a:rPr lang="cs-CZ" sz="1600" dirty="0" smtClean="0"/>
              <a:t>F</a:t>
            </a:r>
            <a:r>
              <a:rPr lang="en-US" sz="1600" dirty="0" smtClean="0"/>
              <a:t>or health insurance obligations pursued</a:t>
            </a:r>
            <a:r>
              <a:rPr lang="cs-CZ" sz="1600" dirty="0" smtClean="0"/>
              <a:t> </a:t>
            </a:r>
            <a:r>
              <a:rPr lang="en-US" sz="1600" dirty="0" smtClean="0"/>
              <a:t>on a similar technical basis to life insurance</a:t>
            </a:r>
            <a:endParaRPr lang="en-GB" sz="1600" dirty="0" smtClean="0"/>
          </a:p>
          <a:p>
            <a:pPr lvl="1" indent="-342900">
              <a:buFont typeface="Arial" pitchFamily="34" charset="0"/>
              <a:buChar char="•"/>
            </a:pPr>
            <a:r>
              <a:rPr lang="en-US" sz="1600" dirty="0" smtClean="0"/>
              <a:t>Non-SLT health: </a:t>
            </a:r>
            <a:r>
              <a:rPr lang="cs-CZ" sz="1600" dirty="0" smtClean="0"/>
              <a:t>F</a:t>
            </a:r>
            <a:r>
              <a:rPr lang="en-US" sz="1600" dirty="0" smtClean="0"/>
              <a:t>or health insurance obligations not</a:t>
            </a:r>
            <a:r>
              <a:rPr lang="cs-CZ" sz="1600" dirty="0" smtClean="0"/>
              <a:t> </a:t>
            </a:r>
            <a:r>
              <a:rPr lang="en-US" sz="1600" dirty="0" smtClean="0"/>
              <a:t>pursued on a similar technical basis to life insurance</a:t>
            </a:r>
            <a:endParaRPr lang="en-GB" sz="1600" dirty="0" smtClean="0"/>
          </a:p>
          <a:p>
            <a:pPr marL="342900" indent="-342900">
              <a:buFont typeface="+mj-lt"/>
              <a:buAutoNum type="arabicPeriod"/>
            </a:pPr>
            <a:endParaRPr lang="en-US" sz="800" dirty="0" smtClean="0"/>
          </a:p>
          <a:p>
            <a:pPr marL="342900" indent="-342900">
              <a:buFont typeface="+mj-lt"/>
              <a:buAutoNum type="arabicPeriod"/>
            </a:pPr>
            <a:r>
              <a:rPr lang="en-US" dirty="0" smtClean="0"/>
              <a:t>Allocation of contracts between the life, non-life and health modules still remained unclear in many markets.</a:t>
            </a:r>
          </a:p>
          <a:p>
            <a:pPr marL="342900" indent="-342900">
              <a:buFont typeface="+mj-lt"/>
              <a:buAutoNum type="arabicPeriod"/>
            </a:pPr>
            <a:endParaRPr lang="en-US" sz="800" dirty="0" smtClean="0"/>
          </a:p>
          <a:p>
            <a:pPr marL="342900" indent="-342900">
              <a:buFont typeface="+mj-lt"/>
              <a:buAutoNum type="arabicPeriod"/>
            </a:pPr>
            <a:r>
              <a:rPr lang="en-US" dirty="0" smtClean="0"/>
              <a:t>Rules for use of modules (Health risk):</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AND </a:t>
            </a:r>
            <a:r>
              <a:rPr lang="en-GB" dirty="0" smtClean="0"/>
              <a:t>CAN  NOT BE UNBUNDLED:  Life/Non Life module</a:t>
            </a:r>
            <a:endParaRPr lang="en-US" b="1" dirty="0" smtClean="0">
              <a:solidFill>
                <a:schemeClr val="tx2"/>
              </a:solidFill>
            </a:endParaRP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174542"/>
            <a:endParaRPr lang="en-US" b="1" dirty="0" smtClean="0"/>
          </a:p>
          <a:p>
            <a:pPr marL="342900" lvl="0" indent="-342900">
              <a:buFont typeface="+mj-lt"/>
              <a:buAutoNum type="arabicPeriod"/>
            </a:pPr>
            <a:r>
              <a:rPr lang="en-GB" dirty="0" smtClean="0"/>
              <a:t>CEA proposes</a:t>
            </a:r>
            <a:r>
              <a:rPr lang="hu-HU" dirty="0" smtClean="0"/>
              <a:t> </a:t>
            </a:r>
            <a:r>
              <a:rPr lang="en-US" dirty="0" smtClean="0"/>
              <a:t>to stick </a:t>
            </a:r>
            <a:r>
              <a:rPr lang="de-DE" dirty="0" smtClean="0"/>
              <a:t>to point the framework directive which clearly distinguishing between “Accident” and “Sickness” cover</a:t>
            </a:r>
          </a:p>
          <a:p>
            <a:pPr marL="342900" lvl="0" indent="-342900">
              <a:buFont typeface="+mj-lt"/>
              <a:buAutoNum type="arabicPeriod"/>
            </a:pPr>
            <a:endParaRPr lang="de-DE" dirty="0" smtClean="0"/>
          </a:p>
          <a:p>
            <a:pPr marL="342900" indent="-342900">
              <a:buFont typeface="+mj-lt"/>
              <a:buAutoNum type="arabicPeriod"/>
              <a:defRPr/>
            </a:pPr>
            <a:r>
              <a:rPr lang="hu-HU" dirty="0" smtClean="0"/>
              <a:t>D</a:t>
            </a:r>
            <a:r>
              <a:rPr lang="de-DE" dirty="0" smtClean="0"/>
              <a:t>isability risk should be covered by life insurance, and accident risk should be covered by non-life insuranc</a:t>
            </a:r>
            <a:r>
              <a:rPr lang="hu-HU" dirty="0" smtClean="0"/>
              <a:t>e</a:t>
            </a:r>
            <a:endParaRPr lang="en-US" dirty="0" smtClean="0"/>
          </a:p>
          <a:p>
            <a:pPr marL="342900" indent="-342900">
              <a:buFont typeface="+mj-lt"/>
              <a:buAutoNum type="arabicPeriod"/>
              <a:defRPr/>
            </a:pPr>
            <a:endParaRPr lang="en-US" dirty="0" smtClean="0"/>
          </a:p>
          <a:p>
            <a:pPr marL="342900" indent="-342900">
              <a:buFont typeface="+mj-lt"/>
              <a:buAutoNum type="arabicPeriod"/>
              <a:defRPr/>
            </a:pPr>
            <a:r>
              <a:rPr lang="en-US" dirty="0" smtClean="0"/>
              <a:t>Specificities </a:t>
            </a:r>
            <a:r>
              <a:rPr lang="de-DE" dirty="0" smtClean="0"/>
              <a:t>of the different public/private health systems in the EU would be best captured by the allowance for country and/or entity specific parameters in the calculation of the health UW risk charge</a:t>
            </a:r>
            <a:endParaRPr lang="en-GB" dirty="0" smtClean="0"/>
          </a:p>
          <a:p>
            <a:pPr lvl="1" indent="-342900">
              <a:defRPr/>
            </a:pPr>
            <a:endParaRPr lang="en-US" i="1" dirty="0" smtClean="0"/>
          </a:p>
          <a:p>
            <a:pPr lvl="1" indent="-342900">
              <a:buFont typeface="Arial" pitchFamily="34" charset="0"/>
              <a:buChar char="•"/>
              <a:defRPr/>
            </a:pPr>
            <a:endParaRPr lang="en-US" i="1" dirty="0" smtClean="0"/>
          </a:p>
        </p:txBody>
      </p:sp>
      <p:grpSp>
        <p:nvGrpSpPr>
          <p:cNvPr id="47" name="Group 122"/>
          <p:cNvGrpSpPr/>
          <p:nvPr/>
        </p:nvGrpSpPr>
        <p:grpSpPr>
          <a:xfrm>
            <a:off x="8316142" y="172218"/>
            <a:ext cx="1500198" cy="785818"/>
            <a:chOff x="1361836" y="1315226"/>
            <a:chExt cx="7561941" cy="5207467"/>
          </a:xfrm>
        </p:grpSpPr>
        <p:sp>
          <p:nvSpPr>
            <p:cNvPr id="48" name="Text Box 25"/>
            <p:cNvSpPr txBox="1">
              <a:spLocks noChangeArrowheads="1"/>
            </p:cNvSpPr>
            <p:nvPr/>
          </p:nvSpPr>
          <p:spPr bwMode="auto">
            <a:xfrm>
              <a:off x="7332947" y="3101173"/>
              <a:ext cx="1428759" cy="395760"/>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7" y="3601239"/>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7332947" y="4101315"/>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nvGrpSpPr>
            <p:cNvPr id="51" name="Group 76"/>
            <p:cNvGrpSpPr/>
            <p:nvPr/>
          </p:nvGrpSpPr>
          <p:grpSpPr>
            <a:xfrm>
              <a:off x="1361836" y="1315226"/>
              <a:ext cx="7561941" cy="5207467"/>
              <a:chOff x="1344903" y="1315226"/>
              <a:chExt cx="7561941" cy="520746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5" name="Group 42"/>
              <p:cNvGrpSpPr/>
              <p:nvPr/>
            </p:nvGrpSpPr>
            <p:grpSpPr>
              <a:xfrm>
                <a:off x="1344903" y="1315226"/>
                <a:ext cx="7561941" cy="5207467"/>
                <a:chOff x="1327970" y="1315226"/>
                <a:chExt cx="7561941" cy="5207467"/>
              </a:xfrm>
            </p:grpSpPr>
            <p:grpSp>
              <p:nvGrpSpPr>
                <p:cNvPr id="56" name="Group 39"/>
                <p:cNvGrpSpPr/>
                <p:nvPr/>
              </p:nvGrpSpPr>
              <p:grpSpPr>
                <a:xfrm>
                  <a:off x="1327970" y="1315226"/>
                  <a:ext cx="7416800" cy="5207467"/>
                  <a:chOff x="971550" y="1449388"/>
                  <a:chExt cx="7416800" cy="5207467"/>
                </a:xfrm>
              </p:grpSpPr>
              <p:sp>
                <p:nvSpPr>
                  <p:cNvPr id="58" name="Text Box 6"/>
                  <p:cNvSpPr txBox="1">
                    <a:spLocks noChangeArrowheads="1"/>
                  </p:cNvSpPr>
                  <p:nvPr/>
                </p:nvSpPr>
                <p:spPr bwMode="auto">
                  <a:xfrm>
                    <a:off x="4076699" y="1449388"/>
                    <a:ext cx="990599" cy="39417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9417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4"/>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7333038" y="2351017"/>
                  <a:ext cx="1556873" cy="2589479"/>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2" name="Text Box 25"/>
            <p:cNvSpPr txBox="1">
              <a:spLocks noChangeArrowheads="1"/>
            </p:cNvSpPr>
            <p:nvPr/>
          </p:nvSpPr>
          <p:spPr bwMode="auto">
            <a:xfrm>
              <a:off x="5832746" y="310117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5821641" y="360123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Health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34</a:t>
            </a:fld>
            <a:endParaRPr lang="en-US" dirty="0"/>
          </a:p>
        </p:txBody>
      </p:sp>
      <p:sp>
        <p:nvSpPr>
          <p:cNvPr id="83" name="Title 1"/>
          <p:cNvSpPr txBox="1">
            <a:spLocks/>
          </p:cNvSpPr>
          <p:nvPr/>
        </p:nvSpPr>
        <p:spPr bwMode="auto">
          <a:xfrm>
            <a:off x="315086" y="1529540"/>
            <a:ext cx="4714908" cy="5857916"/>
          </a:xfrm>
          <a:prstGeom prst="rect">
            <a:avLst/>
          </a:prstGeom>
          <a:solidFill>
            <a:schemeClr val="bg1"/>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50</a:t>
            </a:r>
          </a:p>
          <a:p>
            <a:pPr marL="174542"/>
            <a:endParaRPr lang="en-US" b="1" dirty="0" smtClean="0">
              <a:solidFill>
                <a:schemeClr val="tx2"/>
              </a:solidFill>
            </a:endParaRPr>
          </a:p>
          <a:p>
            <a:pPr marL="342900" lvl="0" indent="-342900">
              <a:buFont typeface="+mj-lt"/>
              <a:buAutoNum type="arabicPeriod"/>
            </a:pPr>
            <a:r>
              <a:rPr lang="en-US" dirty="0" smtClean="0"/>
              <a:t>Health underwriting capital requirement should be calculated as a combination of two sub modules:</a:t>
            </a:r>
          </a:p>
          <a:p>
            <a:pPr lvl="1" indent="-342900">
              <a:buFont typeface="Arial" pitchFamily="34" charset="0"/>
              <a:buChar char="•"/>
            </a:pPr>
            <a:r>
              <a:rPr lang="en-US" sz="1600" dirty="0" smtClean="0"/>
              <a:t>SLT health: </a:t>
            </a:r>
            <a:r>
              <a:rPr lang="cs-CZ" sz="1600" dirty="0" smtClean="0"/>
              <a:t>F</a:t>
            </a:r>
            <a:r>
              <a:rPr lang="en-US" sz="1600" dirty="0" smtClean="0"/>
              <a:t>or health insurance obligations pursued</a:t>
            </a:r>
            <a:r>
              <a:rPr lang="cs-CZ" sz="1600" dirty="0" smtClean="0"/>
              <a:t> </a:t>
            </a:r>
            <a:r>
              <a:rPr lang="en-US" sz="1600" dirty="0" smtClean="0"/>
              <a:t>on a similar technical basis to life insurance</a:t>
            </a:r>
            <a:endParaRPr lang="en-GB" sz="1600" dirty="0" smtClean="0"/>
          </a:p>
          <a:p>
            <a:pPr lvl="1" indent="-342900">
              <a:buFont typeface="Arial" pitchFamily="34" charset="0"/>
              <a:buChar char="•"/>
            </a:pPr>
            <a:r>
              <a:rPr lang="en-US" sz="1600" dirty="0" smtClean="0"/>
              <a:t>Non-SLT health: </a:t>
            </a:r>
            <a:r>
              <a:rPr lang="cs-CZ" sz="1600" dirty="0" smtClean="0"/>
              <a:t>F</a:t>
            </a:r>
            <a:r>
              <a:rPr lang="en-US" sz="1600" dirty="0" smtClean="0"/>
              <a:t>or health insurance obligations not</a:t>
            </a:r>
            <a:r>
              <a:rPr lang="cs-CZ" sz="1600" dirty="0" smtClean="0"/>
              <a:t> </a:t>
            </a:r>
            <a:r>
              <a:rPr lang="en-US" sz="1600" dirty="0" smtClean="0"/>
              <a:t>pursued on a similar technical basis to life insurance</a:t>
            </a:r>
            <a:endParaRPr lang="en-GB" sz="1600" dirty="0" smtClean="0"/>
          </a:p>
          <a:p>
            <a:pPr marL="342900" indent="-342900">
              <a:buFont typeface="+mj-lt"/>
              <a:buAutoNum type="arabicPeriod"/>
            </a:pPr>
            <a:endParaRPr lang="en-US" sz="800" dirty="0" smtClean="0"/>
          </a:p>
          <a:p>
            <a:pPr marL="342900" indent="-342900">
              <a:buFont typeface="+mj-lt"/>
              <a:buAutoNum type="arabicPeriod"/>
            </a:pPr>
            <a:r>
              <a:rPr lang="en-US" dirty="0" smtClean="0"/>
              <a:t>Allocation of contracts between the life, non-life and health modules still remained unclear in many markets.</a:t>
            </a:r>
          </a:p>
          <a:p>
            <a:pPr marL="342900" indent="-342900">
              <a:buFont typeface="+mj-lt"/>
              <a:buAutoNum type="arabicPeriod"/>
            </a:pPr>
            <a:endParaRPr lang="en-US" sz="800" dirty="0" smtClean="0"/>
          </a:p>
          <a:p>
            <a:pPr marL="342900" indent="-342900">
              <a:buFont typeface="+mj-lt"/>
              <a:buAutoNum type="arabicPeriod"/>
            </a:pPr>
            <a:r>
              <a:rPr lang="en-US" dirty="0" smtClean="0"/>
              <a:t>Rules for use of modules (Health risk):</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AND </a:t>
            </a:r>
            <a:r>
              <a:rPr lang="en-GB" dirty="0" smtClean="0"/>
              <a:t>CAN  NOT BE UNBUNDLED:  Life/Non Life module</a:t>
            </a:r>
            <a:endParaRPr lang="en-US" b="1" dirty="0" smtClean="0">
              <a:solidFill>
                <a:schemeClr val="tx2"/>
              </a:solidFill>
            </a:endParaRP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174542"/>
            <a:endParaRPr lang="en-US" b="1" i="1" dirty="0" smtClean="0"/>
          </a:p>
          <a:p>
            <a:pPr marL="342900" lvl="0" indent="-342900">
              <a:buFont typeface="+mj-lt"/>
              <a:buAutoNum type="arabicPeriod"/>
            </a:pPr>
            <a:r>
              <a:rPr lang="en-US" dirty="0" smtClean="0"/>
              <a:t>Health module deserves its own calibration</a:t>
            </a:r>
          </a:p>
          <a:p>
            <a:pPr marL="342900" indent="-342900">
              <a:buFont typeface="+mj-lt"/>
              <a:buAutoNum type="arabicPeriod"/>
            </a:pPr>
            <a:endParaRPr lang="en-US" dirty="0" smtClean="0"/>
          </a:p>
          <a:p>
            <a:pPr marL="342900" indent="-342900">
              <a:buFont typeface="+mj-lt"/>
              <a:buAutoNum type="arabicPeriod"/>
            </a:pPr>
            <a:r>
              <a:rPr lang="en-US" dirty="0" smtClean="0"/>
              <a:t>Appropriate segmentation in Health is key</a:t>
            </a:r>
          </a:p>
          <a:p>
            <a:pPr marL="342900" indent="-342900">
              <a:buFont typeface="+mj-lt"/>
              <a:buAutoNum type="arabicPeriod"/>
            </a:pPr>
            <a:endParaRPr lang="en-US" dirty="0" smtClean="0"/>
          </a:p>
          <a:p>
            <a:pPr marL="342900" indent="-342900">
              <a:buFont typeface="+mj-lt"/>
              <a:buAutoNum type="arabicPeriod"/>
            </a:pPr>
            <a:r>
              <a:rPr lang="en-US" dirty="0" smtClean="0"/>
              <a:t>Geographic diversification should be allowed for</a:t>
            </a:r>
          </a:p>
          <a:p>
            <a:pPr marL="342900" indent="-342900">
              <a:buFont typeface="+mj-lt"/>
              <a:buAutoNum type="arabicPeriod"/>
            </a:pPr>
            <a:endParaRPr lang="en-US" dirty="0" smtClean="0"/>
          </a:p>
          <a:p>
            <a:pPr marL="342900" indent="-342900">
              <a:buFont typeface="+mj-lt"/>
              <a:buAutoNum type="arabicPeriod"/>
            </a:pPr>
            <a:r>
              <a:rPr lang="en-US" dirty="0" smtClean="0"/>
              <a:t>Undertaking specific parameters (USPs) should be introduced</a:t>
            </a:r>
          </a:p>
          <a:p>
            <a:pPr marL="342900" indent="-342900">
              <a:buFont typeface="+mj-lt"/>
              <a:buAutoNum type="arabicPeriod"/>
            </a:pPr>
            <a:endParaRPr lang="en-US" dirty="0" smtClean="0"/>
          </a:p>
          <a:p>
            <a:pPr marL="342900" indent="-342900">
              <a:buFont typeface="+mj-lt"/>
              <a:buAutoNum type="arabicPeriod"/>
            </a:pPr>
            <a:r>
              <a:rPr lang="en-US" dirty="0" smtClean="0"/>
              <a:t>Definition of health insurance is crucial for an appropriate calculation of SCR</a:t>
            </a:r>
          </a:p>
        </p:txBody>
      </p:sp>
      <p:grpSp>
        <p:nvGrpSpPr>
          <p:cNvPr id="47" name="Group 122"/>
          <p:cNvGrpSpPr/>
          <p:nvPr/>
        </p:nvGrpSpPr>
        <p:grpSpPr>
          <a:xfrm>
            <a:off x="8316142" y="172218"/>
            <a:ext cx="1500198" cy="785818"/>
            <a:chOff x="1361836" y="1315226"/>
            <a:chExt cx="7561941" cy="5207467"/>
          </a:xfrm>
        </p:grpSpPr>
        <p:sp>
          <p:nvSpPr>
            <p:cNvPr id="48" name="Text Box 25"/>
            <p:cNvSpPr txBox="1">
              <a:spLocks noChangeArrowheads="1"/>
            </p:cNvSpPr>
            <p:nvPr/>
          </p:nvSpPr>
          <p:spPr bwMode="auto">
            <a:xfrm>
              <a:off x="7332947" y="3101173"/>
              <a:ext cx="1428759" cy="395760"/>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7" y="3601239"/>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7332947" y="4101315"/>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nvGrpSpPr>
            <p:cNvPr id="51" name="Group 76"/>
            <p:cNvGrpSpPr/>
            <p:nvPr/>
          </p:nvGrpSpPr>
          <p:grpSpPr>
            <a:xfrm>
              <a:off x="1361836" y="1315226"/>
              <a:ext cx="7561941" cy="5207467"/>
              <a:chOff x="1344903" y="1315226"/>
              <a:chExt cx="7561941" cy="520746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5" name="Group 42"/>
              <p:cNvGrpSpPr/>
              <p:nvPr/>
            </p:nvGrpSpPr>
            <p:grpSpPr>
              <a:xfrm>
                <a:off x="1344903" y="1315226"/>
                <a:ext cx="7561941" cy="5207467"/>
                <a:chOff x="1327970" y="1315226"/>
                <a:chExt cx="7561941" cy="5207467"/>
              </a:xfrm>
            </p:grpSpPr>
            <p:grpSp>
              <p:nvGrpSpPr>
                <p:cNvPr id="56" name="Group 39"/>
                <p:cNvGrpSpPr/>
                <p:nvPr/>
              </p:nvGrpSpPr>
              <p:grpSpPr>
                <a:xfrm>
                  <a:off x="1327970" y="1315226"/>
                  <a:ext cx="7416800" cy="5207467"/>
                  <a:chOff x="971550" y="1449388"/>
                  <a:chExt cx="7416800" cy="5207467"/>
                </a:xfrm>
              </p:grpSpPr>
              <p:sp>
                <p:nvSpPr>
                  <p:cNvPr id="58" name="Text Box 6"/>
                  <p:cNvSpPr txBox="1">
                    <a:spLocks noChangeArrowheads="1"/>
                  </p:cNvSpPr>
                  <p:nvPr/>
                </p:nvSpPr>
                <p:spPr bwMode="auto">
                  <a:xfrm>
                    <a:off x="4076699" y="1449388"/>
                    <a:ext cx="990599" cy="39417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9417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4"/>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7333038" y="2351017"/>
                  <a:ext cx="1556873" cy="2589479"/>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2" name="Text Box 25"/>
            <p:cNvSpPr txBox="1">
              <a:spLocks noChangeArrowheads="1"/>
            </p:cNvSpPr>
            <p:nvPr/>
          </p:nvSpPr>
          <p:spPr bwMode="auto">
            <a:xfrm>
              <a:off x="5832746" y="310117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5821641" y="360123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Health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35</a:t>
            </a:fld>
            <a:endParaRPr lang="en-US" dirty="0"/>
          </a:p>
        </p:txBody>
      </p:sp>
      <p:sp>
        <p:nvSpPr>
          <p:cNvPr id="83" name="Title 1"/>
          <p:cNvSpPr txBox="1">
            <a:spLocks/>
          </p:cNvSpPr>
          <p:nvPr/>
        </p:nvSpPr>
        <p:spPr bwMode="auto">
          <a:xfrm>
            <a:off x="315086" y="1529540"/>
            <a:ext cx="4714908" cy="5857916"/>
          </a:xfrm>
          <a:prstGeom prst="rect">
            <a:avLst/>
          </a:prstGeom>
          <a:solidFill>
            <a:schemeClr val="bg1"/>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50</a:t>
            </a:r>
          </a:p>
          <a:p>
            <a:pPr marL="174542"/>
            <a:endParaRPr lang="en-US" b="1" dirty="0" smtClean="0">
              <a:solidFill>
                <a:schemeClr val="tx2"/>
              </a:solidFill>
            </a:endParaRPr>
          </a:p>
          <a:p>
            <a:pPr marL="342900" lvl="0" indent="-342900">
              <a:buFont typeface="+mj-lt"/>
              <a:buAutoNum type="arabicPeriod"/>
            </a:pPr>
            <a:r>
              <a:rPr lang="en-US" dirty="0" smtClean="0"/>
              <a:t>Health underwriting capital requirement should be calculated as a combination of two sub modules:</a:t>
            </a:r>
          </a:p>
          <a:p>
            <a:pPr lvl="1" indent="-342900">
              <a:buFont typeface="Arial" pitchFamily="34" charset="0"/>
              <a:buChar char="•"/>
            </a:pPr>
            <a:r>
              <a:rPr lang="en-US" sz="1600" dirty="0" smtClean="0"/>
              <a:t>SLT health: </a:t>
            </a:r>
            <a:r>
              <a:rPr lang="cs-CZ" sz="1600" dirty="0" smtClean="0"/>
              <a:t>F</a:t>
            </a:r>
            <a:r>
              <a:rPr lang="en-US" sz="1600" dirty="0" smtClean="0"/>
              <a:t>or health insurance obligations pursued</a:t>
            </a:r>
            <a:r>
              <a:rPr lang="cs-CZ" sz="1600" dirty="0" smtClean="0"/>
              <a:t> </a:t>
            </a:r>
            <a:r>
              <a:rPr lang="en-US" sz="1600" dirty="0" smtClean="0"/>
              <a:t>on a similar technical basis to life insurance</a:t>
            </a:r>
            <a:endParaRPr lang="en-GB" sz="1600" dirty="0" smtClean="0"/>
          </a:p>
          <a:p>
            <a:pPr lvl="1" indent="-342900">
              <a:buFont typeface="Arial" pitchFamily="34" charset="0"/>
              <a:buChar char="•"/>
            </a:pPr>
            <a:r>
              <a:rPr lang="en-US" sz="1600" dirty="0" smtClean="0"/>
              <a:t>Non-SLT health: </a:t>
            </a:r>
            <a:r>
              <a:rPr lang="cs-CZ" sz="1600" dirty="0" smtClean="0"/>
              <a:t>F</a:t>
            </a:r>
            <a:r>
              <a:rPr lang="en-US" sz="1600" dirty="0" smtClean="0"/>
              <a:t>or health insurance obligations not</a:t>
            </a:r>
            <a:r>
              <a:rPr lang="cs-CZ" sz="1600" dirty="0" smtClean="0"/>
              <a:t> </a:t>
            </a:r>
            <a:r>
              <a:rPr lang="en-US" sz="1600" dirty="0" smtClean="0"/>
              <a:t>pursued on a similar technical basis to life insurance</a:t>
            </a:r>
            <a:endParaRPr lang="en-GB" sz="1600" dirty="0" smtClean="0"/>
          </a:p>
          <a:p>
            <a:pPr marL="342900" indent="-342900">
              <a:buFont typeface="+mj-lt"/>
              <a:buAutoNum type="arabicPeriod"/>
            </a:pPr>
            <a:endParaRPr lang="en-US" sz="800" dirty="0" smtClean="0"/>
          </a:p>
          <a:p>
            <a:pPr marL="342900" indent="-342900">
              <a:buFont typeface="+mj-lt"/>
              <a:buAutoNum type="arabicPeriod"/>
            </a:pPr>
            <a:r>
              <a:rPr lang="en-US" dirty="0" smtClean="0"/>
              <a:t>Allocation of contracts between the life, non-life and health modules still remained unclear in many markets.</a:t>
            </a:r>
          </a:p>
          <a:p>
            <a:pPr marL="342900" indent="-342900">
              <a:buFont typeface="+mj-lt"/>
              <a:buAutoNum type="arabicPeriod"/>
            </a:pPr>
            <a:endParaRPr lang="en-US" sz="800" dirty="0" smtClean="0"/>
          </a:p>
          <a:p>
            <a:pPr marL="342900" indent="-342900">
              <a:buFont typeface="+mj-lt"/>
              <a:buAutoNum type="arabicPeriod"/>
            </a:pPr>
            <a:r>
              <a:rPr lang="en-US" dirty="0" smtClean="0"/>
              <a:t>Rules for use of modules (Health risk):</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AND </a:t>
            </a:r>
            <a:r>
              <a:rPr lang="en-GB" dirty="0" smtClean="0"/>
              <a:t>CAN  NOT BE UNBUNDLED:  Life/Non Life module</a:t>
            </a:r>
            <a:endParaRPr lang="en-US" b="1" dirty="0" smtClean="0">
              <a:solidFill>
                <a:schemeClr val="tx2"/>
              </a:solidFill>
            </a:endParaRP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sp>
        <p:nvSpPr>
          <p:cNvPr id="46" name="Title 1"/>
          <p:cNvSpPr txBox="1">
            <a:spLocks/>
          </p:cNvSpPr>
          <p:nvPr/>
        </p:nvSpPr>
        <p:spPr bwMode="auto">
          <a:xfrm>
            <a:off x="5101432" y="1529540"/>
            <a:ext cx="4714908" cy="5857916"/>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174542"/>
            <a:endParaRPr lang="en-US" b="1" i="1" dirty="0" smtClean="0"/>
          </a:p>
          <a:p>
            <a:pPr marL="342900" lvl="0" indent="-342900">
              <a:buFont typeface="+mj-lt"/>
              <a:buAutoNum type="arabicPeriod"/>
            </a:pPr>
            <a:r>
              <a:rPr lang="en-US" dirty="0" smtClean="0"/>
              <a:t>CEIOPS should consider whether a separated health module is really necessary.</a:t>
            </a:r>
          </a:p>
          <a:p>
            <a:pPr marL="342900" indent="-342900">
              <a:buFont typeface="+mj-lt"/>
              <a:buAutoNum type="arabicPeriod"/>
            </a:pPr>
            <a:endParaRPr lang="en-US" dirty="0" smtClean="0"/>
          </a:p>
          <a:p>
            <a:pPr marL="342900" lvl="0" indent="-342900">
              <a:buFont typeface="+mj-lt"/>
              <a:buAutoNum type="arabicPeriod"/>
            </a:pPr>
            <a:r>
              <a:rPr lang="en-US" dirty="0" smtClean="0"/>
              <a:t>Supervisors in different countries as consistent in their treatment of health insurance </a:t>
            </a:r>
            <a:r>
              <a:rPr lang="en-US" dirty="0" err="1" smtClean="0"/>
              <a:t>LoB</a:t>
            </a:r>
            <a:endParaRPr lang="en-US" dirty="0" smtClean="0"/>
          </a:p>
          <a:p>
            <a:pPr marL="342900" lvl="0" indent="-342900">
              <a:buFont typeface="+mj-lt"/>
              <a:buAutoNum type="arabicPeriod"/>
            </a:pPr>
            <a:endParaRPr lang="en-GB" dirty="0" smtClean="0"/>
          </a:p>
          <a:p>
            <a:pPr marL="342900" lvl="0" indent="-342900">
              <a:buFont typeface="+mj-lt"/>
              <a:buAutoNum type="arabicPeriod"/>
            </a:pPr>
            <a:r>
              <a:rPr lang="en-US" dirty="0" smtClean="0"/>
              <a:t>There needs to be an adequate balance between "standard" and "user specific” parameters.</a:t>
            </a:r>
          </a:p>
          <a:p>
            <a:pPr marL="342900" lvl="0" indent="-342900">
              <a:buFont typeface="+mj-lt"/>
              <a:buAutoNum type="arabicPeriod"/>
            </a:pPr>
            <a:endParaRPr lang="en-GB" dirty="0" smtClean="0"/>
          </a:p>
          <a:p>
            <a:pPr marL="342900" lvl="0" indent="-342900">
              <a:buFont typeface="+mj-lt"/>
              <a:buAutoNum type="arabicPeriod"/>
            </a:pPr>
            <a:r>
              <a:rPr lang="en-US" dirty="0" smtClean="0"/>
              <a:t>We understand that the correlations presented in the paper are still under review, but the GC welcomes to provide input on these parameters</a:t>
            </a:r>
            <a:r>
              <a:rPr lang="en-US" i="1" dirty="0" smtClean="0"/>
              <a:t>.</a:t>
            </a:r>
            <a:endParaRPr lang="en-GB" dirty="0" smtClean="0"/>
          </a:p>
        </p:txBody>
      </p:sp>
      <p:grpSp>
        <p:nvGrpSpPr>
          <p:cNvPr id="47" name="Group 122"/>
          <p:cNvGrpSpPr/>
          <p:nvPr/>
        </p:nvGrpSpPr>
        <p:grpSpPr>
          <a:xfrm>
            <a:off x="8316142" y="172218"/>
            <a:ext cx="1500198" cy="785818"/>
            <a:chOff x="1361836" y="1315226"/>
            <a:chExt cx="7561941" cy="5207467"/>
          </a:xfrm>
        </p:grpSpPr>
        <p:sp>
          <p:nvSpPr>
            <p:cNvPr id="48" name="Text Box 25"/>
            <p:cNvSpPr txBox="1">
              <a:spLocks noChangeArrowheads="1"/>
            </p:cNvSpPr>
            <p:nvPr/>
          </p:nvSpPr>
          <p:spPr bwMode="auto">
            <a:xfrm>
              <a:off x="7332947" y="3101173"/>
              <a:ext cx="1428759" cy="395760"/>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49" name="Text Box 25"/>
            <p:cNvSpPr txBox="1">
              <a:spLocks noChangeArrowheads="1"/>
            </p:cNvSpPr>
            <p:nvPr/>
          </p:nvSpPr>
          <p:spPr bwMode="auto">
            <a:xfrm>
              <a:off x="7332947" y="3601239"/>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7332947" y="4101315"/>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nvGrpSpPr>
            <p:cNvPr id="51" name="Group 76"/>
            <p:cNvGrpSpPr/>
            <p:nvPr/>
          </p:nvGrpSpPr>
          <p:grpSpPr>
            <a:xfrm>
              <a:off x="1361836" y="1315226"/>
              <a:ext cx="7561941" cy="5207467"/>
              <a:chOff x="1344903" y="1315226"/>
              <a:chExt cx="7561941" cy="520746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5" name="Group 42"/>
              <p:cNvGrpSpPr/>
              <p:nvPr/>
            </p:nvGrpSpPr>
            <p:grpSpPr>
              <a:xfrm>
                <a:off x="1344903" y="1315226"/>
                <a:ext cx="7561941" cy="5207467"/>
                <a:chOff x="1327970" y="1315226"/>
                <a:chExt cx="7561941" cy="5207467"/>
              </a:xfrm>
            </p:grpSpPr>
            <p:grpSp>
              <p:nvGrpSpPr>
                <p:cNvPr id="56" name="Group 39"/>
                <p:cNvGrpSpPr/>
                <p:nvPr/>
              </p:nvGrpSpPr>
              <p:grpSpPr>
                <a:xfrm>
                  <a:off x="1327970" y="1315226"/>
                  <a:ext cx="7416800" cy="5207467"/>
                  <a:chOff x="971550" y="1449388"/>
                  <a:chExt cx="7416800" cy="5207467"/>
                </a:xfrm>
              </p:grpSpPr>
              <p:sp>
                <p:nvSpPr>
                  <p:cNvPr id="58" name="Text Box 6"/>
                  <p:cNvSpPr txBox="1">
                    <a:spLocks noChangeArrowheads="1"/>
                  </p:cNvSpPr>
                  <p:nvPr/>
                </p:nvSpPr>
                <p:spPr bwMode="auto">
                  <a:xfrm>
                    <a:off x="4076699" y="1449388"/>
                    <a:ext cx="990599" cy="39417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9417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4"/>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7333038" y="2351017"/>
                  <a:ext cx="1556873" cy="2589479"/>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2" name="Text Box 25"/>
            <p:cNvSpPr txBox="1">
              <a:spLocks noChangeArrowheads="1"/>
            </p:cNvSpPr>
            <p:nvPr/>
          </p:nvSpPr>
          <p:spPr bwMode="auto">
            <a:xfrm>
              <a:off x="5832746" y="310117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5821641" y="360123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Health Underwriting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36</a:t>
            </a:fld>
            <a:endParaRPr lang="en-US" dirty="0"/>
          </a:p>
        </p:txBody>
      </p:sp>
      <p:sp>
        <p:nvSpPr>
          <p:cNvPr id="83" name="Title 1"/>
          <p:cNvSpPr txBox="1">
            <a:spLocks/>
          </p:cNvSpPr>
          <p:nvPr/>
        </p:nvSpPr>
        <p:spPr bwMode="auto">
          <a:xfrm>
            <a:off x="315086" y="1529540"/>
            <a:ext cx="4714908" cy="5857916"/>
          </a:xfrm>
          <a:prstGeom prst="rect">
            <a:avLst/>
          </a:prstGeom>
          <a:solidFill>
            <a:schemeClr val="bg1"/>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50</a:t>
            </a:r>
          </a:p>
          <a:p>
            <a:pPr marL="174542"/>
            <a:endParaRPr lang="en-US" b="1" dirty="0" smtClean="0">
              <a:solidFill>
                <a:schemeClr val="tx2"/>
              </a:solidFill>
            </a:endParaRPr>
          </a:p>
          <a:p>
            <a:pPr marL="342900" lvl="0" indent="-342900">
              <a:buFont typeface="+mj-lt"/>
              <a:buAutoNum type="arabicPeriod"/>
            </a:pPr>
            <a:r>
              <a:rPr lang="en-US" dirty="0" smtClean="0"/>
              <a:t>Health underwriting capital requirement should be calculated as a combination of two sub modules:</a:t>
            </a:r>
          </a:p>
          <a:p>
            <a:pPr lvl="1" indent="-342900">
              <a:buFont typeface="Arial" pitchFamily="34" charset="0"/>
              <a:buChar char="•"/>
            </a:pPr>
            <a:r>
              <a:rPr lang="en-US" sz="1600" dirty="0" smtClean="0"/>
              <a:t>SLT health: </a:t>
            </a:r>
            <a:r>
              <a:rPr lang="cs-CZ" sz="1600" dirty="0" smtClean="0"/>
              <a:t>F</a:t>
            </a:r>
            <a:r>
              <a:rPr lang="en-US" sz="1600" dirty="0" smtClean="0"/>
              <a:t>or health insurance obligations pursued</a:t>
            </a:r>
            <a:r>
              <a:rPr lang="cs-CZ" sz="1600" dirty="0" smtClean="0"/>
              <a:t> </a:t>
            </a:r>
            <a:r>
              <a:rPr lang="en-US" sz="1600" dirty="0" smtClean="0"/>
              <a:t>on a similar technical basis to life insurance</a:t>
            </a:r>
            <a:endParaRPr lang="en-GB" sz="1600" dirty="0" smtClean="0"/>
          </a:p>
          <a:p>
            <a:pPr lvl="1" indent="-342900">
              <a:buFont typeface="Arial" pitchFamily="34" charset="0"/>
              <a:buChar char="•"/>
            </a:pPr>
            <a:r>
              <a:rPr lang="en-US" sz="1600" dirty="0" smtClean="0"/>
              <a:t>Non-SLT health: </a:t>
            </a:r>
            <a:r>
              <a:rPr lang="cs-CZ" sz="1600" dirty="0" smtClean="0"/>
              <a:t>F</a:t>
            </a:r>
            <a:r>
              <a:rPr lang="en-US" sz="1600" dirty="0" smtClean="0"/>
              <a:t>or health insurance obligations not</a:t>
            </a:r>
            <a:r>
              <a:rPr lang="cs-CZ" sz="1600" dirty="0" smtClean="0"/>
              <a:t> </a:t>
            </a:r>
            <a:r>
              <a:rPr lang="en-US" sz="1600" dirty="0" smtClean="0"/>
              <a:t>pursued on a similar technical basis to life insurance</a:t>
            </a:r>
            <a:endParaRPr lang="en-GB" sz="1600" dirty="0" smtClean="0"/>
          </a:p>
          <a:p>
            <a:pPr marL="342900" indent="-342900">
              <a:buFont typeface="+mj-lt"/>
              <a:buAutoNum type="arabicPeriod"/>
            </a:pPr>
            <a:endParaRPr lang="en-US" sz="800" dirty="0" smtClean="0"/>
          </a:p>
          <a:p>
            <a:pPr marL="342900" indent="-342900">
              <a:buFont typeface="+mj-lt"/>
              <a:buAutoNum type="arabicPeriod"/>
            </a:pPr>
            <a:r>
              <a:rPr lang="en-US" dirty="0" smtClean="0"/>
              <a:t>Allocation of contracts between the life, non-life and health modules still remained unclear in many markets.</a:t>
            </a:r>
          </a:p>
          <a:p>
            <a:pPr marL="342900" indent="-342900">
              <a:buFont typeface="+mj-lt"/>
              <a:buAutoNum type="arabicPeriod"/>
            </a:pPr>
            <a:endParaRPr lang="en-US" sz="800" dirty="0" smtClean="0"/>
          </a:p>
          <a:p>
            <a:pPr marL="342900" indent="-342900">
              <a:buFont typeface="+mj-lt"/>
              <a:buAutoNum type="arabicPeriod"/>
            </a:pPr>
            <a:r>
              <a:rPr lang="en-US" dirty="0" smtClean="0"/>
              <a:t>Rules for use of modules (Health risk):</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AND </a:t>
            </a:r>
            <a:r>
              <a:rPr lang="en-GB" dirty="0" smtClean="0"/>
              <a:t>CAN  NOT BE UNBUNDLED:  Life/Non Life module</a:t>
            </a:r>
            <a:endParaRPr lang="en-US" b="1" dirty="0" smtClean="0">
              <a:solidFill>
                <a:schemeClr val="tx2"/>
              </a:solidFill>
            </a:endParaRPr>
          </a:p>
          <a:p>
            <a:pPr marL="342900" indent="-342900">
              <a:buFont typeface="+mj-lt"/>
              <a:buAutoNum type="arabicPeriod" startAt="2"/>
            </a:pPr>
            <a:endParaRPr lang="en-US" sz="1400" dirty="0" smtClean="0">
              <a:latin typeface="+mn-lt"/>
            </a:endParaRPr>
          </a:p>
          <a:p>
            <a:pPr lvl="0">
              <a:buFont typeface="Arial" pitchFamily="34" charset="0"/>
              <a:buChar char="•"/>
            </a:pPr>
            <a:endParaRPr lang="en-GB" sz="1600" dirty="0" smtClean="0">
              <a:latin typeface="+mn-lt"/>
            </a:endParaRPr>
          </a:p>
        </p:txBody>
      </p:sp>
      <p:sp>
        <p:nvSpPr>
          <p:cNvPr id="47" name="Title 1"/>
          <p:cNvSpPr txBox="1">
            <a:spLocks/>
          </p:cNvSpPr>
          <p:nvPr/>
        </p:nvSpPr>
        <p:spPr bwMode="auto">
          <a:xfrm>
            <a:off x="5101432" y="1529540"/>
            <a:ext cx="4714908" cy="5857916"/>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CEIOPS’s Advice</a:t>
            </a:r>
          </a:p>
          <a:p>
            <a:pPr marL="174542"/>
            <a:endParaRPr lang="en-US" b="1" i="1" dirty="0" smtClean="0"/>
          </a:p>
          <a:p>
            <a:pPr marL="174542"/>
            <a:r>
              <a:rPr lang="en-US" dirty="0" smtClean="0"/>
              <a:t>Changes in comparison to the Consultation paper 50:</a:t>
            </a:r>
          </a:p>
          <a:p>
            <a:pPr marL="342900" lvl="0" indent="-342900">
              <a:buFont typeface="+mj-lt"/>
              <a:buAutoNum type="arabicPeriod"/>
            </a:pPr>
            <a:endParaRPr lang="en-US" dirty="0" smtClean="0"/>
          </a:p>
          <a:p>
            <a:pPr marL="342900" lvl="0" indent="-342900">
              <a:buFont typeface="+mj-lt"/>
              <a:buAutoNum type="arabicPeriod"/>
            </a:pPr>
            <a:r>
              <a:rPr lang="en-US" dirty="0" smtClean="0"/>
              <a:t>Rules for use of modules</a:t>
            </a:r>
          </a:p>
          <a:p>
            <a:pPr lvl="1" indent="-342900">
              <a:buFont typeface="Arial" pitchFamily="34" charset="0"/>
              <a:buChar char="•"/>
            </a:pPr>
            <a:r>
              <a:rPr lang="en-GB" dirty="0" smtClean="0"/>
              <a:t>MATERIAL </a:t>
            </a:r>
            <a:r>
              <a:rPr lang="en-GB" b="1" dirty="0" smtClean="0"/>
              <a:t>OR</a:t>
            </a:r>
            <a:r>
              <a:rPr lang="en-GB" dirty="0" smtClean="0"/>
              <a:t> CAN BE UNBUNDLED: Health module</a:t>
            </a:r>
          </a:p>
          <a:p>
            <a:pPr lvl="1" indent="-342900">
              <a:buFont typeface="Arial" pitchFamily="34" charset="0"/>
              <a:buChar char="•"/>
            </a:pPr>
            <a:r>
              <a:rPr lang="en-GB" dirty="0" smtClean="0"/>
              <a:t>IMMATERIAL </a:t>
            </a:r>
            <a:r>
              <a:rPr lang="en-GB" b="1" dirty="0" smtClean="0"/>
              <a:t> OR </a:t>
            </a:r>
            <a:r>
              <a:rPr lang="en-GB" dirty="0" smtClean="0"/>
              <a:t>CAN  NOT BE UNBUNDLED:  Life/Non Life module</a:t>
            </a:r>
            <a:endParaRPr lang="en-US" b="1" dirty="0" smtClean="0">
              <a:solidFill>
                <a:schemeClr val="tx2"/>
              </a:solidFill>
            </a:endParaRPr>
          </a:p>
          <a:p>
            <a:pPr marL="342900" lvl="0" indent="-342900">
              <a:buFont typeface="+mj-lt"/>
              <a:buAutoNum type="arabicPeriod"/>
            </a:pPr>
            <a:endParaRPr lang="en-US" dirty="0" smtClean="0"/>
          </a:p>
          <a:p>
            <a:pPr marL="342900" lvl="0" indent="-342900">
              <a:buFont typeface="+mj-lt"/>
              <a:buAutoNum type="arabicPeriod"/>
            </a:pPr>
            <a:r>
              <a:rPr lang="en-US" dirty="0" smtClean="0"/>
              <a:t>Catastrophe risk - Suggestion of LOB: Accident, Sickness and Workers Compensation</a:t>
            </a:r>
          </a:p>
          <a:p>
            <a:pPr marL="342900" lvl="0" indent="-342900">
              <a:buFont typeface="+mj-lt"/>
              <a:buAutoNum type="arabicPeriod"/>
            </a:pPr>
            <a:endParaRPr lang="en-US" i="1" dirty="0" smtClean="0"/>
          </a:p>
          <a:p>
            <a:pPr marL="342900" lvl="0" indent="-342900">
              <a:buFont typeface="+mj-lt"/>
              <a:buAutoNum type="arabicPeriod"/>
            </a:pPr>
            <a:r>
              <a:rPr lang="en-GB" dirty="0" smtClean="0"/>
              <a:t>The introducing of undertaking-specific parameters (CEIOPS – CP – 75 – 09)</a:t>
            </a:r>
          </a:p>
        </p:txBody>
      </p:sp>
      <p:grpSp>
        <p:nvGrpSpPr>
          <p:cNvPr id="48" name="Group 122"/>
          <p:cNvGrpSpPr/>
          <p:nvPr/>
        </p:nvGrpSpPr>
        <p:grpSpPr>
          <a:xfrm>
            <a:off x="8316142" y="172218"/>
            <a:ext cx="1500198" cy="785818"/>
            <a:chOff x="1361836" y="1315226"/>
            <a:chExt cx="7561941" cy="5207467"/>
          </a:xfrm>
        </p:grpSpPr>
        <p:sp>
          <p:nvSpPr>
            <p:cNvPr id="49" name="Text Box 25"/>
            <p:cNvSpPr txBox="1">
              <a:spLocks noChangeArrowheads="1"/>
            </p:cNvSpPr>
            <p:nvPr/>
          </p:nvSpPr>
          <p:spPr bwMode="auto">
            <a:xfrm>
              <a:off x="7332947" y="3101173"/>
              <a:ext cx="1428759" cy="395760"/>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7332947" y="3601239"/>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7" y="4101315"/>
              <a:ext cx="1428759"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nvGrpSpPr>
            <p:cNvPr id="52" name="Group 76"/>
            <p:cNvGrpSpPr/>
            <p:nvPr/>
          </p:nvGrpSpPr>
          <p:grpSpPr>
            <a:xfrm>
              <a:off x="1361836" y="1315226"/>
              <a:ext cx="7561941" cy="5207467"/>
              <a:chOff x="1344903" y="1315226"/>
              <a:chExt cx="7561941" cy="5207467"/>
            </a:xfrm>
          </p:grpSpPr>
          <p:sp>
            <p:nvSpPr>
              <p:cNvPr id="55"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6" name="Group 42"/>
              <p:cNvGrpSpPr/>
              <p:nvPr/>
            </p:nvGrpSpPr>
            <p:grpSpPr>
              <a:xfrm>
                <a:off x="1344903" y="1315226"/>
                <a:ext cx="7561941" cy="5207467"/>
                <a:chOff x="1327970" y="1315226"/>
                <a:chExt cx="7561941" cy="5207467"/>
              </a:xfrm>
            </p:grpSpPr>
            <p:grpSp>
              <p:nvGrpSpPr>
                <p:cNvPr id="57" name="Group 39"/>
                <p:cNvGrpSpPr/>
                <p:nvPr/>
              </p:nvGrpSpPr>
              <p:grpSpPr>
                <a:xfrm>
                  <a:off x="1327970" y="1315226"/>
                  <a:ext cx="7416800" cy="5207467"/>
                  <a:chOff x="971550" y="1449388"/>
                  <a:chExt cx="7416800" cy="5207467"/>
                </a:xfrm>
              </p:grpSpPr>
              <p:sp>
                <p:nvSpPr>
                  <p:cNvPr id="59" name="Text Box 6"/>
                  <p:cNvSpPr txBox="1">
                    <a:spLocks noChangeArrowheads="1"/>
                  </p:cNvSpPr>
                  <p:nvPr/>
                </p:nvSpPr>
                <p:spPr bwMode="auto">
                  <a:xfrm>
                    <a:off x="4076699" y="1449388"/>
                    <a:ext cx="990599" cy="39417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7"/>
                  <p:cNvSpPr txBox="1">
                    <a:spLocks noChangeArrowheads="1"/>
                  </p:cNvSpPr>
                  <p:nvPr/>
                </p:nvSpPr>
                <p:spPr bwMode="auto">
                  <a:xfrm>
                    <a:off x="4076699" y="2098678"/>
                    <a:ext cx="990599" cy="39417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1" name="Text Box 8"/>
                  <p:cNvSpPr txBox="1">
                    <a:spLocks noChangeArrowheads="1"/>
                  </p:cNvSpPr>
                  <p:nvPr/>
                </p:nvSpPr>
                <p:spPr bwMode="auto">
                  <a:xfrm>
                    <a:off x="5472114"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9"/>
                  <p:cNvSpPr txBox="1">
                    <a:spLocks noChangeArrowheads="1"/>
                  </p:cNvSpPr>
                  <p:nvPr/>
                </p:nvSpPr>
                <p:spPr bwMode="auto">
                  <a:xfrm>
                    <a:off x="6958012" y="2708274"/>
                    <a:ext cx="143033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0"/>
                  <p:cNvSpPr txBox="1">
                    <a:spLocks noChangeArrowheads="1"/>
                  </p:cNvSpPr>
                  <p:nvPr/>
                </p:nvSpPr>
                <p:spPr bwMode="auto">
                  <a:xfrm>
                    <a:off x="5472114" y="2708274"/>
                    <a:ext cx="1081088"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1"/>
                  <p:cNvSpPr txBox="1">
                    <a:spLocks noChangeArrowheads="1"/>
                  </p:cNvSpPr>
                  <p:nvPr/>
                </p:nvSpPr>
                <p:spPr bwMode="auto">
                  <a:xfrm>
                    <a:off x="4032250" y="2708274"/>
                    <a:ext cx="107950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2"/>
                  <p:cNvSpPr txBox="1">
                    <a:spLocks noChangeArrowheads="1"/>
                  </p:cNvSpPr>
                  <p:nvPr/>
                </p:nvSpPr>
                <p:spPr bwMode="auto">
                  <a:xfrm>
                    <a:off x="2547937"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Text Box 13"/>
                  <p:cNvSpPr txBox="1">
                    <a:spLocks noChangeArrowheads="1"/>
                  </p:cNvSpPr>
                  <p:nvPr/>
                </p:nvSpPr>
                <p:spPr bwMode="auto">
                  <a:xfrm>
                    <a:off x="971550" y="2708274"/>
                    <a:ext cx="1082675"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7"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8"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9"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70"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1"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2" name="Text Box 19"/>
                  <p:cNvSpPr txBox="1">
                    <a:spLocks noChangeArrowheads="1"/>
                  </p:cNvSpPr>
                  <p:nvPr/>
                </p:nvSpPr>
                <p:spPr bwMode="auto">
                  <a:xfrm>
                    <a:off x="98107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0"/>
                  <p:cNvSpPr txBox="1">
                    <a:spLocks noChangeArrowheads="1"/>
                  </p:cNvSpPr>
                  <p:nvPr/>
                </p:nvSpPr>
                <p:spPr bwMode="auto">
                  <a:xfrm>
                    <a:off x="98107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1"/>
                  <p:cNvSpPr txBox="1">
                    <a:spLocks noChangeArrowheads="1"/>
                  </p:cNvSpPr>
                  <p:nvPr/>
                </p:nvSpPr>
                <p:spPr bwMode="auto">
                  <a:xfrm>
                    <a:off x="98107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2"/>
                  <p:cNvSpPr txBox="1">
                    <a:spLocks noChangeArrowheads="1"/>
                  </p:cNvSpPr>
                  <p:nvPr/>
                </p:nvSpPr>
                <p:spPr bwMode="auto">
                  <a:xfrm>
                    <a:off x="98107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3"/>
                  <p:cNvSpPr txBox="1">
                    <a:spLocks noChangeArrowheads="1"/>
                  </p:cNvSpPr>
                  <p:nvPr/>
                </p:nvSpPr>
                <p:spPr bwMode="auto">
                  <a:xfrm>
                    <a:off x="98107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4"/>
                  <p:cNvSpPr txBox="1">
                    <a:spLocks noChangeArrowheads="1"/>
                  </p:cNvSpPr>
                  <p:nvPr/>
                </p:nvSpPr>
                <p:spPr bwMode="auto">
                  <a:xfrm>
                    <a:off x="98107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5"/>
                  <p:cNvSpPr txBox="1">
                    <a:spLocks noChangeArrowheads="1"/>
                  </p:cNvSpPr>
                  <p:nvPr/>
                </p:nvSpPr>
                <p:spPr bwMode="auto">
                  <a:xfrm>
                    <a:off x="4005264" y="323850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6"/>
                  <p:cNvSpPr txBox="1">
                    <a:spLocks noChangeArrowheads="1"/>
                  </p:cNvSpPr>
                  <p:nvPr/>
                </p:nvSpPr>
                <p:spPr bwMode="auto">
                  <a:xfrm>
                    <a:off x="4005264" y="3741738"/>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7"/>
                  <p:cNvSpPr txBox="1">
                    <a:spLocks noChangeArrowheads="1"/>
                  </p:cNvSpPr>
                  <p:nvPr/>
                </p:nvSpPr>
                <p:spPr bwMode="auto">
                  <a:xfrm>
                    <a:off x="4005264" y="4246562"/>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8"/>
                  <p:cNvSpPr txBox="1">
                    <a:spLocks noChangeArrowheads="1"/>
                  </p:cNvSpPr>
                  <p:nvPr/>
                </p:nvSpPr>
                <p:spPr bwMode="auto">
                  <a:xfrm>
                    <a:off x="4005264" y="474979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29"/>
                  <p:cNvSpPr txBox="1">
                    <a:spLocks noChangeArrowheads="1"/>
                  </p:cNvSpPr>
                  <p:nvPr/>
                </p:nvSpPr>
                <p:spPr bwMode="auto">
                  <a:xfrm>
                    <a:off x="4005264" y="525462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0"/>
                  <p:cNvSpPr txBox="1">
                    <a:spLocks noChangeArrowheads="1"/>
                  </p:cNvSpPr>
                  <p:nvPr/>
                </p:nvSpPr>
                <p:spPr bwMode="auto">
                  <a:xfrm>
                    <a:off x="4005264" y="5759451"/>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1"/>
                  <p:cNvSpPr txBox="1">
                    <a:spLocks noChangeArrowheads="1"/>
                  </p:cNvSpPr>
                  <p:nvPr/>
                </p:nvSpPr>
                <p:spPr bwMode="auto">
                  <a:xfrm>
                    <a:off x="4005264" y="6262684"/>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123" name="Text Box 37"/>
                  <p:cNvSpPr txBox="1">
                    <a:spLocks noChangeArrowheads="1"/>
                  </p:cNvSpPr>
                  <p:nvPr/>
                </p:nvSpPr>
                <p:spPr bwMode="auto">
                  <a:xfrm>
                    <a:off x="2743199" y="2098678"/>
                    <a:ext cx="946150" cy="39417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4"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5"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8" name="Oval 57"/>
                <p:cNvSpPr/>
                <p:nvPr/>
              </p:nvSpPr>
              <p:spPr>
                <a:xfrm>
                  <a:off x="7333038" y="2351017"/>
                  <a:ext cx="1556873" cy="2589479"/>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3" name="Text Box 25"/>
            <p:cNvSpPr txBox="1">
              <a:spLocks noChangeArrowheads="1"/>
            </p:cNvSpPr>
            <p:nvPr/>
          </p:nvSpPr>
          <p:spPr bwMode="auto">
            <a:xfrm>
              <a:off x="5832746" y="3101173"/>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5821641" y="3601239"/>
              <a:ext cx="1082675" cy="39417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Operational risk </a:t>
            </a:r>
            <a:br>
              <a:rPr lang="en-US" sz="6000" dirty="0" smtClean="0">
                <a:solidFill>
                  <a:srgbClr val="FFFFFF"/>
                </a:solidFill>
                <a:latin typeface="Arial"/>
              </a:rPr>
            </a:br>
            <a:r>
              <a:rPr lang="en-US" sz="4000" dirty="0" smtClean="0">
                <a:solidFill>
                  <a:srgbClr val="FFFFFF"/>
                </a:solidFill>
                <a:latin typeface="Arial"/>
              </a:rPr>
              <a:t>(CP 53)</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37</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Operational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38</a:t>
            </a:fld>
            <a:endParaRPr lang="en-US" dirty="0"/>
          </a:p>
        </p:txBody>
      </p:sp>
      <p:sp>
        <p:nvSpPr>
          <p:cNvPr id="83" name="Title 1"/>
          <p:cNvSpPr txBox="1">
            <a:spLocks/>
          </p:cNvSpPr>
          <p:nvPr/>
        </p:nvSpPr>
        <p:spPr bwMode="auto">
          <a:xfrm>
            <a:off x="315086"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53</a:t>
            </a:r>
          </a:p>
          <a:p>
            <a:pPr marL="174542"/>
            <a:endParaRPr lang="en-US" sz="800" b="1" dirty="0" smtClean="0">
              <a:solidFill>
                <a:schemeClr val="tx2"/>
              </a:solidFill>
              <a:latin typeface="+mn-lt"/>
              <a:ea typeface="+mj-ea"/>
              <a:cs typeface="+mj-cs"/>
            </a:endParaRPr>
          </a:p>
          <a:p>
            <a:pPr marL="342900" lvl="0" indent="-342900">
              <a:buFont typeface="+mj-lt"/>
              <a:buAutoNum type="arabicPeriod"/>
            </a:pPr>
            <a:r>
              <a:rPr lang="en-US" dirty="0" smtClean="0"/>
              <a:t>Suggests that the </a:t>
            </a:r>
            <a:r>
              <a:rPr lang="en-US" b="1" dirty="0" smtClean="0"/>
              <a:t>QIS4 approach </a:t>
            </a:r>
            <a:r>
              <a:rPr lang="en-US" dirty="0" smtClean="0"/>
              <a:t>is workable</a:t>
            </a:r>
          </a:p>
          <a:p>
            <a:pPr marL="342900" lvl="0" indent="-342900">
              <a:buFont typeface="+mj-lt"/>
              <a:buAutoNum type="arabicPeriod"/>
            </a:pPr>
            <a:endParaRPr lang="cs-CZ" sz="800" dirty="0" smtClean="0"/>
          </a:p>
          <a:p>
            <a:pPr marL="342900" lvl="0" indent="-342900">
              <a:buFont typeface="+mj-lt"/>
              <a:buAutoNum type="arabicPeriod"/>
            </a:pPr>
            <a:r>
              <a:rPr lang="en-US" dirty="0" smtClean="0"/>
              <a:t>Has suggested a re-calibration of the </a:t>
            </a:r>
            <a:r>
              <a:rPr lang="cs-CZ" dirty="0" smtClean="0"/>
              <a:t>standard </a:t>
            </a:r>
            <a:r>
              <a:rPr lang="en-US" dirty="0" smtClean="0"/>
              <a:t>formula</a:t>
            </a:r>
            <a:endParaRPr lang="en-US" i="1" dirty="0" smtClean="0">
              <a:latin typeface="+mn-lt"/>
            </a:endParaRPr>
          </a:p>
          <a:p>
            <a:pPr marL="342900" lvl="0" indent="-342900">
              <a:buFont typeface="+mj-lt"/>
              <a:buAutoNum type="arabicPeriod"/>
            </a:pPr>
            <a:endParaRPr lang="cs-CZ" sz="800" dirty="0" smtClean="0"/>
          </a:p>
          <a:p>
            <a:pPr marL="342900" lvl="0" indent="-342900">
              <a:buFont typeface="+mj-lt"/>
              <a:buAutoNum type="arabicPeriod"/>
            </a:pPr>
            <a:r>
              <a:rPr lang="en-US" dirty="0" smtClean="0"/>
              <a:t>Makes explicit allowance for operational risks associated with </a:t>
            </a:r>
            <a:r>
              <a:rPr lang="en-US" b="1" dirty="0" smtClean="0"/>
              <a:t>future management actions</a:t>
            </a:r>
            <a:endParaRPr lang="en-US"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Has introduced a </a:t>
            </a:r>
            <a:r>
              <a:rPr lang="en-US" b="1" dirty="0" smtClean="0"/>
              <a:t>zero floor </a:t>
            </a:r>
            <a:r>
              <a:rPr lang="en-US" dirty="0" smtClean="0"/>
              <a:t>for technical provisions</a:t>
            </a:r>
          </a:p>
          <a:p>
            <a:pPr marL="342900" lvl="0" indent="-342900">
              <a:buFont typeface="+mj-lt"/>
              <a:buAutoNum type="arabicPeriod"/>
            </a:pPr>
            <a:endParaRPr lang="cs-CZ" sz="800" dirty="0" smtClean="0"/>
          </a:p>
          <a:p>
            <a:pPr marL="342900" lvl="0" indent="-342900">
              <a:buFont typeface="+mj-lt"/>
              <a:buAutoNum type="arabicPeriod"/>
            </a:pPr>
            <a:r>
              <a:rPr lang="en-US" dirty="0" smtClean="0"/>
              <a:t>Splits </a:t>
            </a:r>
            <a:r>
              <a:rPr lang="en-US" b="1" dirty="0" smtClean="0"/>
              <a:t>health obligations </a:t>
            </a:r>
            <a:r>
              <a:rPr lang="en-US" dirty="0" smtClean="0"/>
              <a:t>between life and non life</a:t>
            </a:r>
          </a:p>
          <a:p>
            <a:pPr marL="342900" indent="-342900">
              <a:buFont typeface="+mj-lt"/>
              <a:buAutoNum type="arabicPeriod"/>
            </a:pPr>
            <a:endParaRPr lang="cs-CZ" sz="800" dirty="0" smtClean="0"/>
          </a:p>
          <a:p>
            <a:pPr marL="342900" indent="-342900">
              <a:buFont typeface="+mj-lt"/>
              <a:buAutoNum type="arabicPeriod"/>
            </a:pPr>
            <a:r>
              <a:rPr lang="cs-CZ" dirty="0" smtClean="0"/>
              <a:t>CEIOPS h</a:t>
            </a:r>
            <a:r>
              <a:rPr lang="en-US" dirty="0" smtClean="0"/>
              <a:t>as revised the formula to:</a:t>
            </a:r>
          </a:p>
          <a:p>
            <a:pPr lvl="1" indent="-342900">
              <a:buFont typeface="Arial" pitchFamily="34" charset="0"/>
              <a:buChar char="•"/>
            </a:pPr>
            <a:r>
              <a:rPr lang="en-US" sz="1600" dirty="0" smtClean="0"/>
              <a:t>Capture the increased risk in operational risk as a result of increased business activity</a:t>
            </a:r>
          </a:p>
          <a:p>
            <a:pPr lvl="1" indent="-342900">
              <a:buFont typeface="Arial" pitchFamily="34" charset="0"/>
              <a:buChar char="•"/>
            </a:pPr>
            <a:r>
              <a:rPr lang="en-US" sz="1600" dirty="0" smtClean="0"/>
              <a:t>Reflect the risk of failure or conflict of interest if a relevant part of a undertaking’s investments are externally managed</a:t>
            </a: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342900" lvl="1" indent="-342900">
              <a:buFont typeface="+mj-lt"/>
              <a:buAutoNum type="alphaUcPeriod"/>
            </a:pPr>
            <a:endParaRPr lang="cs-CZ" dirty="0" smtClean="0"/>
          </a:p>
          <a:p>
            <a:pPr marL="342900" lvl="1" indent="-342900">
              <a:buFont typeface="+mj-lt"/>
              <a:buAutoNum type="alphaUcPeriod"/>
            </a:pPr>
            <a:r>
              <a:rPr lang="en-US" dirty="0" smtClean="0"/>
              <a:t>Capital requirement for operational risk has been significantly widened</a:t>
            </a:r>
            <a:r>
              <a:rPr lang="cs-CZ" dirty="0" smtClean="0"/>
              <a:t>.</a:t>
            </a:r>
          </a:p>
          <a:p>
            <a:pPr marL="342900" lvl="1" indent="-342900">
              <a:buFont typeface="+mj-lt"/>
              <a:buAutoNum type="alphaUcPeriod"/>
            </a:pPr>
            <a:endParaRPr lang="cs-CZ" sz="800" dirty="0" smtClean="0"/>
          </a:p>
          <a:p>
            <a:pPr marL="342900" lvl="1" indent="-342900">
              <a:buFont typeface="+mj-lt"/>
              <a:buAutoNum type="alphaUcPeriod"/>
            </a:pPr>
            <a:r>
              <a:rPr lang="en-US" dirty="0" smtClean="0"/>
              <a:t>Paper proposes a simple formula for the operational risk capital requirement</a:t>
            </a:r>
          </a:p>
          <a:p>
            <a:pPr lvl="1" indent="-342900">
              <a:buFont typeface="Arial" pitchFamily="34" charset="0"/>
              <a:buChar char="•"/>
            </a:pPr>
            <a:r>
              <a:rPr lang="cs-CZ" sz="1600" dirty="0" smtClean="0">
                <a:latin typeface="+mn-lt"/>
              </a:rPr>
              <a:t>F</a:t>
            </a:r>
            <a:r>
              <a:rPr lang="en-US" sz="1600" dirty="0" smtClean="0">
                <a:latin typeface="+mn-lt"/>
              </a:rPr>
              <a:t>actor times an insurer’s earned premium and technical provision</a:t>
            </a:r>
          </a:p>
          <a:p>
            <a:pPr lvl="1" indent="-342900">
              <a:buFont typeface="Arial" pitchFamily="34" charset="0"/>
              <a:buChar char="•"/>
            </a:pPr>
            <a:r>
              <a:rPr lang="en-US" sz="1600" dirty="0" smtClean="0">
                <a:latin typeface="+mn-lt"/>
              </a:rPr>
              <a:t>Different factors for life, non-life and ‘SLT Health’ non-life</a:t>
            </a:r>
          </a:p>
          <a:p>
            <a:pPr marL="342900" lvl="1" indent="-342900">
              <a:buFont typeface="+mj-lt"/>
              <a:buAutoNum type="alphaUcPeriod" startAt="3"/>
            </a:pPr>
            <a:endParaRPr lang="cs-CZ" sz="800" dirty="0" smtClean="0"/>
          </a:p>
          <a:p>
            <a:pPr marL="342900" lvl="1" indent="-342900">
              <a:buFont typeface="+mj-lt"/>
              <a:buAutoNum type="alphaUcPeriod" startAt="3"/>
            </a:pPr>
            <a:r>
              <a:rPr lang="cs-CZ" dirty="0" smtClean="0"/>
              <a:t>T</a:t>
            </a:r>
            <a:r>
              <a:rPr lang="en-US" dirty="0" smtClean="0"/>
              <a:t>he </a:t>
            </a:r>
            <a:r>
              <a:rPr lang="en-US" b="1" dirty="0" smtClean="0"/>
              <a:t>re-calibration of the factors </a:t>
            </a:r>
            <a:r>
              <a:rPr lang="en-US" dirty="0" smtClean="0"/>
              <a:t>within the proposed formula</a:t>
            </a:r>
          </a:p>
          <a:p>
            <a:pPr lvl="1" indent="-342900">
              <a:buFont typeface="Arial" pitchFamily="34" charset="0"/>
              <a:buChar char="•"/>
            </a:pPr>
            <a:r>
              <a:rPr lang="en-US" sz="1600" dirty="0" smtClean="0">
                <a:latin typeface="+mn-lt"/>
              </a:rPr>
              <a:t>Re-calibration references internal models used by UK insurers and applies the re-calibration across the EU</a:t>
            </a:r>
          </a:p>
          <a:p>
            <a:pPr lvl="1" indent="-342900">
              <a:buFont typeface="Arial" pitchFamily="34" charset="0"/>
              <a:buChar char="•"/>
            </a:pPr>
            <a:r>
              <a:rPr lang="en-US" sz="1600" dirty="0" smtClean="0">
                <a:latin typeface="+mn-lt"/>
              </a:rPr>
              <a:t>Factors are calibrated to the 60th percentile of internal model capital requirements</a:t>
            </a:r>
          </a:p>
          <a:p>
            <a:pPr marL="342900" lvl="1" indent="-342900">
              <a:buFont typeface="+mj-lt"/>
              <a:buAutoNum type="alphaUcPeriod" startAt="4"/>
            </a:pPr>
            <a:endParaRPr lang="cs-CZ" sz="800" dirty="0" smtClean="0"/>
          </a:p>
          <a:p>
            <a:pPr marL="342900" lvl="1" indent="-342900">
              <a:buFont typeface="+mj-lt"/>
              <a:buAutoNum type="alphaUcPeriod" startAt="4"/>
            </a:pPr>
            <a:r>
              <a:rPr lang="en-US" dirty="0" smtClean="0"/>
              <a:t>Approach is one size fits all</a:t>
            </a:r>
          </a:p>
        </p:txBody>
      </p:sp>
      <p:grpSp>
        <p:nvGrpSpPr>
          <p:cNvPr id="47" name="Group 122"/>
          <p:cNvGrpSpPr/>
          <p:nvPr/>
        </p:nvGrpSpPr>
        <p:grpSpPr>
          <a:xfrm>
            <a:off x="8387580" y="172218"/>
            <a:ext cx="1285884" cy="785818"/>
            <a:chOff x="1361834" y="1318916"/>
            <a:chExt cx="7416802" cy="5211947"/>
          </a:xfrm>
        </p:grpSpPr>
        <p:grpSp>
          <p:nvGrpSpPr>
            <p:cNvPr id="48" name="Group 76"/>
            <p:cNvGrpSpPr/>
            <p:nvPr/>
          </p:nvGrpSpPr>
          <p:grpSpPr>
            <a:xfrm>
              <a:off x="1361834" y="1318916"/>
              <a:ext cx="7416802" cy="5211947"/>
              <a:chOff x="1344901" y="1318916"/>
              <a:chExt cx="7416802" cy="521194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55" name="Group 42"/>
              <p:cNvGrpSpPr/>
              <p:nvPr/>
            </p:nvGrpSpPr>
            <p:grpSpPr>
              <a:xfrm>
                <a:off x="1344901" y="1318916"/>
                <a:ext cx="7416802" cy="5211947"/>
                <a:chOff x="1327968" y="1318916"/>
                <a:chExt cx="7416802" cy="5211947"/>
              </a:xfrm>
            </p:grpSpPr>
            <p:grpSp>
              <p:nvGrpSpPr>
                <p:cNvPr id="56" name="Group 39"/>
                <p:cNvGrpSpPr/>
                <p:nvPr/>
              </p:nvGrpSpPr>
              <p:grpSpPr>
                <a:xfrm>
                  <a:off x="1327968" y="1318916"/>
                  <a:ext cx="7416802" cy="5211947"/>
                  <a:chOff x="971548" y="1453078"/>
                  <a:chExt cx="7416802" cy="5211947"/>
                </a:xfrm>
              </p:grpSpPr>
              <p:sp>
                <p:nvSpPr>
                  <p:cNvPr id="58" name="Text Box 6"/>
                  <p:cNvSpPr txBox="1">
                    <a:spLocks noChangeArrowheads="1"/>
                  </p:cNvSpPr>
                  <p:nvPr/>
                </p:nvSpPr>
                <p:spPr bwMode="auto">
                  <a:xfrm>
                    <a:off x="4076699" y="1453078"/>
                    <a:ext cx="990599" cy="39865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102368"/>
                    <a:ext cx="990599" cy="39865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11964"/>
                    <a:ext cx="143033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11964"/>
                    <a:ext cx="108108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11964"/>
                    <a:ext cx="107950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48"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2"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2" y="3745428"/>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2"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2"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2"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3"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54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637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200"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5631031" y="1815292"/>
                  <a:ext cx="1357321" cy="64294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9" name="Text Box 25"/>
            <p:cNvSpPr txBox="1">
              <a:spLocks noChangeArrowheads="1"/>
            </p:cNvSpPr>
            <p:nvPr/>
          </p:nvSpPr>
          <p:spPr bwMode="auto">
            <a:xfrm>
              <a:off x="5832746" y="3104865"/>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5821638" y="36049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3" y="310486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7332943" y="3604929"/>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3" y="410500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Operational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39</a:t>
            </a:fld>
            <a:endParaRPr lang="en-US" dirty="0"/>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53</a:t>
            </a:r>
          </a:p>
          <a:p>
            <a:pPr marL="174542"/>
            <a:endParaRPr lang="en-US" sz="800" b="1" dirty="0" smtClean="0">
              <a:solidFill>
                <a:schemeClr val="tx2"/>
              </a:solidFill>
            </a:endParaRPr>
          </a:p>
          <a:p>
            <a:pPr marL="342900" lvl="0" indent="-342900">
              <a:buFont typeface="+mj-lt"/>
              <a:buAutoNum type="arabicPeriod"/>
            </a:pPr>
            <a:r>
              <a:rPr lang="en-US" dirty="0" smtClean="0"/>
              <a:t>Suggests that the </a:t>
            </a:r>
            <a:r>
              <a:rPr lang="en-US" b="1" dirty="0" smtClean="0"/>
              <a:t>QIS4 approach </a:t>
            </a:r>
            <a:r>
              <a:rPr lang="en-US" dirty="0" smtClean="0"/>
              <a:t>is workable</a:t>
            </a:r>
          </a:p>
          <a:p>
            <a:pPr marL="342900" lvl="0" indent="-342900">
              <a:buFont typeface="+mj-lt"/>
              <a:buAutoNum type="arabicPeriod"/>
            </a:pPr>
            <a:endParaRPr lang="cs-CZ" sz="800" dirty="0" smtClean="0"/>
          </a:p>
          <a:p>
            <a:pPr marL="342900" lvl="0" indent="-342900">
              <a:buFont typeface="+mj-lt"/>
              <a:buAutoNum type="arabicPeriod"/>
            </a:pPr>
            <a:r>
              <a:rPr lang="en-US" dirty="0" smtClean="0"/>
              <a:t>Has suggested a re-calibration of the </a:t>
            </a:r>
            <a:r>
              <a:rPr lang="cs-CZ" dirty="0" smtClean="0"/>
              <a:t>standard </a:t>
            </a:r>
            <a:r>
              <a:rPr lang="en-US" dirty="0" smtClean="0"/>
              <a:t>formula</a:t>
            </a:r>
            <a:endParaRPr lang="en-US" i="1"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Makes explicit allowance for operational risks associated with </a:t>
            </a:r>
            <a:r>
              <a:rPr lang="en-US" b="1" dirty="0" smtClean="0"/>
              <a:t>future management actions</a:t>
            </a:r>
            <a:endParaRPr lang="en-US"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Has introduced a </a:t>
            </a:r>
            <a:r>
              <a:rPr lang="en-US" b="1" dirty="0" smtClean="0"/>
              <a:t>zero floor </a:t>
            </a:r>
            <a:r>
              <a:rPr lang="en-US" dirty="0" smtClean="0"/>
              <a:t>for technical provisions</a:t>
            </a:r>
          </a:p>
          <a:p>
            <a:pPr marL="342900" lvl="0" indent="-342900">
              <a:buFont typeface="+mj-lt"/>
              <a:buAutoNum type="arabicPeriod"/>
            </a:pPr>
            <a:endParaRPr lang="cs-CZ" sz="800" dirty="0" smtClean="0"/>
          </a:p>
          <a:p>
            <a:pPr marL="342900" lvl="0" indent="-342900">
              <a:buFont typeface="+mj-lt"/>
              <a:buAutoNum type="arabicPeriod"/>
            </a:pPr>
            <a:r>
              <a:rPr lang="en-US" dirty="0" smtClean="0"/>
              <a:t>Splits </a:t>
            </a:r>
            <a:r>
              <a:rPr lang="en-US" b="1" dirty="0" smtClean="0"/>
              <a:t>health obligations </a:t>
            </a:r>
            <a:r>
              <a:rPr lang="en-US" dirty="0" smtClean="0"/>
              <a:t>between life and non life</a:t>
            </a:r>
          </a:p>
          <a:p>
            <a:pPr marL="342900" indent="-342900">
              <a:buFont typeface="+mj-lt"/>
              <a:buAutoNum type="arabicPeriod"/>
            </a:pPr>
            <a:endParaRPr lang="cs-CZ" sz="800" dirty="0" smtClean="0"/>
          </a:p>
          <a:p>
            <a:pPr marL="342900" indent="-342900">
              <a:buFont typeface="+mj-lt"/>
              <a:buAutoNum type="arabicPeriod"/>
            </a:pPr>
            <a:r>
              <a:rPr lang="cs-CZ" dirty="0" smtClean="0"/>
              <a:t>CEIOPS h</a:t>
            </a:r>
            <a:r>
              <a:rPr lang="en-US" dirty="0" smtClean="0"/>
              <a:t>as revised the formula to:</a:t>
            </a:r>
          </a:p>
          <a:p>
            <a:pPr lvl="1" indent="-342900">
              <a:buFont typeface="Arial" pitchFamily="34" charset="0"/>
              <a:buChar char="•"/>
            </a:pPr>
            <a:r>
              <a:rPr lang="en-US" sz="1600" dirty="0" smtClean="0"/>
              <a:t>Capture the increased risk in operational risk as a result of increased business activity</a:t>
            </a:r>
          </a:p>
          <a:p>
            <a:pPr lvl="1" indent="-342900">
              <a:buFont typeface="Arial" pitchFamily="34" charset="0"/>
              <a:buChar char="•"/>
            </a:pPr>
            <a:r>
              <a:rPr lang="en-US" sz="1600" dirty="0" smtClean="0"/>
              <a:t>Reflect the risk of failure or conflict of interest if a relevant part of a undertaking’s investments are externally managed</a:t>
            </a:r>
          </a:p>
          <a:p>
            <a:pPr lvl="1" indent="-342900">
              <a:buFont typeface="Arial" pitchFamily="34" charset="0"/>
              <a:buChar char="•"/>
            </a:pPr>
            <a:endParaRPr lang="en-GB" sz="1200" i="1" dirty="0" smtClean="0">
              <a:latin typeface="+mn-lt"/>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342900" lvl="1" indent="-342900">
              <a:buFont typeface="+mj-lt"/>
              <a:buAutoNum type="arabicPeriod"/>
            </a:pPr>
            <a:endParaRPr lang="en-US" dirty="0" smtClean="0"/>
          </a:p>
          <a:p>
            <a:pPr marL="342900" lvl="1" indent="-342900">
              <a:buFont typeface="+mj-lt"/>
              <a:buAutoNum type="arabicPeriod"/>
            </a:pPr>
            <a:r>
              <a:rPr lang="de-DE" dirty="0" smtClean="0"/>
              <a:t>Proposed parameters of the operational risk module is:</a:t>
            </a:r>
            <a:endParaRPr lang="en-US" dirty="0" smtClean="0"/>
          </a:p>
          <a:p>
            <a:pPr lvl="1" indent="-342900">
              <a:buFont typeface="Arial" pitchFamily="34" charset="0"/>
              <a:buChar char="•"/>
            </a:pPr>
            <a:r>
              <a:rPr lang="de-DE" i="1" dirty="0" smtClean="0">
                <a:latin typeface="+mn-lt"/>
              </a:rPr>
              <a:t>Excessively high and</a:t>
            </a:r>
            <a:endParaRPr lang="en-US" i="1" dirty="0" smtClean="0">
              <a:latin typeface="+mn-lt"/>
            </a:endParaRPr>
          </a:p>
          <a:p>
            <a:pPr lvl="1" indent="-342900">
              <a:buFont typeface="Arial" pitchFamily="34" charset="0"/>
              <a:buChar char="•"/>
            </a:pPr>
            <a:r>
              <a:rPr lang="de-DE" i="1" dirty="0" smtClean="0">
                <a:latin typeface="+mn-lt"/>
              </a:rPr>
              <a:t>Not convinced by the argumentation used by CEIOPS in their derivation.</a:t>
            </a:r>
          </a:p>
          <a:p>
            <a:pPr lvl="1" indent="-342900">
              <a:buFont typeface="Arial" pitchFamily="34" charset="0"/>
              <a:buChar char="•"/>
            </a:pPr>
            <a:endParaRPr lang="en-US" i="1" dirty="0" smtClean="0">
              <a:latin typeface="+mn-lt"/>
            </a:endParaRPr>
          </a:p>
          <a:p>
            <a:pPr marL="342900" lvl="1" indent="-342900">
              <a:buFont typeface="+mj-lt"/>
              <a:buAutoNum type="arabicPeriod" startAt="2"/>
            </a:pPr>
            <a:r>
              <a:rPr lang="de-DE" dirty="0" smtClean="0"/>
              <a:t>QIS4 parameters were more appropriate</a:t>
            </a:r>
          </a:p>
          <a:p>
            <a:pPr marL="342900" lvl="1" indent="-342900">
              <a:buFont typeface="+mj-lt"/>
              <a:buAutoNum type="arabicPeriod" startAt="2"/>
            </a:pPr>
            <a:endParaRPr lang="en-GB" dirty="0" smtClean="0"/>
          </a:p>
          <a:p>
            <a:pPr marL="342900" lvl="1" indent="-342900">
              <a:buFont typeface="+mj-lt"/>
              <a:buAutoNum type="arabicPeriod" startAt="2"/>
            </a:pPr>
            <a:r>
              <a:rPr lang="de-DE" dirty="0" smtClean="0"/>
              <a:t>CEA would like CEIOPS to continue to investigate:</a:t>
            </a:r>
            <a:endParaRPr lang="en-GB" dirty="0" smtClean="0"/>
          </a:p>
          <a:p>
            <a:pPr lvl="1" indent="-342900">
              <a:buFont typeface="Arial" pitchFamily="34" charset="0"/>
              <a:buChar char="•"/>
            </a:pPr>
            <a:r>
              <a:rPr lang="de-DE" i="1" dirty="0" smtClean="0">
                <a:latin typeface="+mn-lt"/>
              </a:rPr>
              <a:t>Possibility of reflecting the qualitative aspects of the operational risk management in the design</a:t>
            </a:r>
            <a:endParaRPr lang="en-GB" i="1" dirty="0" smtClean="0">
              <a:latin typeface="+mn-lt"/>
            </a:endParaRPr>
          </a:p>
          <a:p>
            <a:pPr lvl="1" indent="-342900">
              <a:buFont typeface="Arial" pitchFamily="34" charset="0"/>
              <a:buChar char="•"/>
            </a:pPr>
            <a:r>
              <a:rPr lang="de-DE" i="1" dirty="0" smtClean="0">
                <a:latin typeface="+mn-lt"/>
              </a:rPr>
              <a:t>Calibration of standard formula for operational risk</a:t>
            </a:r>
          </a:p>
        </p:txBody>
      </p:sp>
      <p:grpSp>
        <p:nvGrpSpPr>
          <p:cNvPr id="3" name="Group 122"/>
          <p:cNvGrpSpPr/>
          <p:nvPr/>
        </p:nvGrpSpPr>
        <p:grpSpPr>
          <a:xfrm>
            <a:off x="8387580" y="172218"/>
            <a:ext cx="1285884" cy="785818"/>
            <a:chOff x="1361834" y="1318916"/>
            <a:chExt cx="7416802" cy="5211947"/>
          </a:xfrm>
        </p:grpSpPr>
        <p:grpSp>
          <p:nvGrpSpPr>
            <p:cNvPr id="5" name="Group 76"/>
            <p:cNvGrpSpPr/>
            <p:nvPr/>
          </p:nvGrpSpPr>
          <p:grpSpPr>
            <a:xfrm>
              <a:off x="1361834" y="1318916"/>
              <a:ext cx="7416802" cy="5211947"/>
              <a:chOff x="1344901" y="1318916"/>
              <a:chExt cx="7416802" cy="521194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1" y="1318916"/>
                <a:ext cx="7416802" cy="5211947"/>
                <a:chOff x="1327968" y="1318916"/>
                <a:chExt cx="7416802" cy="5211947"/>
              </a:xfrm>
            </p:grpSpPr>
            <p:grpSp>
              <p:nvGrpSpPr>
                <p:cNvPr id="7" name="Group 39"/>
                <p:cNvGrpSpPr/>
                <p:nvPr/>
              </p:nvGrpSpPr>
              <p:grpSpPr>
                <a:xfrm>
                  <a:off x="1327968" y="1318916"/>
                  <a:ext cx="7416802" cy="5211947"/>
                  <a:chOff x="971548" y="1453078"/>
                  <a:chExt cx="7416802" cy="5211947"/>
                </a:xfrm>
              </p:grpSpPr>
              <p:sp>
                <p:nvSpPr>
                  <p:cNvPr id="58" name="Text Box 6"/>
                  <p:cNvSpPr txBox="1">
                    <a:spLocks noChangeArrowheads="1"/>
                  </p:cNvSpPr>
                  <p:nvPr/>
                </p:nvSpPr>
                <p:spPr bwMode="auto">
                  <a:xfrm>
                    <a:off x="4076699" y="1453078"/>
                    <a:ext cx="990599" cy="39865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102368"/>
                    <a:ext cx="990599" cy="39865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11964"/>
                    <a:ext cx="143033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11964"/>
                    <a:ext cx="108108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11964"/>
                    <a:ext cx="107950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48"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2"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2" y="3745428"/>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2"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2"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2"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3"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54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637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200"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5631031" y="1815292"/>
                  <a:ext cx="1357321" cy="64294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9" name="Text Box 25"/>
            <p:cNvSpPr txBox="1">
              <a:spLocks noChangeArrowheads="1"/>
            </p:cNvSpPr>
            <p:nvPr/>
          </p:nvSpPr>
          <p:spPr bwMode="auto">
            <a:xfrm>
              <a:off x="5832746" y="3104865"/>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5821638" y="36049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3" y="310486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7332943" y="3604929"/>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3" y="410500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Modular approach</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a:t>
            </a:fld>
            <a:endParaRPr lang="en-US" dirty="0"/>
          </a:p>
        </p:txBody>
      </p:sp>
      <p:sp>
        <p:nvSpPr>
          <p:cNvPr id="38" name="Line 40"/>
          <p:cNvSpPr>
            <a:spLocks noChangeShapeType="1"/>
          </p:cNvSpPr>
          <p:nvPr/>
        </p:nvSpPr>
        <p:spPr bwMode="auto">
          <a:xfrm flipH="1">
            <a:off x="4887118" y="2386796"/>
            <a:ext cx="0" cy="209550"/>
          </a:xfrm>
          <a:prstGeom prst="line">
            <a:avLst/>
          </a:prstGeom>
          <a:noFill/>
          <a:ln w="9525">
            <a:solidFill>
              <a:schemeClr val="tx1"/>
            </a:solidFill>
            <a:round/>
            <a:headEnd/>
            <a:tailEnd/>
          </a:ln>
        </p:spPr>
        <p:txBody>
          <a:bodyPr lIns="91396" tIns="45698" rIns="91396" bIns="45698"/>
          <a:lstStyle/>
          <a:p>
            <a:endParaRPr lang="en-US"/>
          </a:p>
        </p:txBody>
      </p:sp>
      <p:grpSp>
        <p:nvGrpSpPr>
          <p:cNvPr id="3" name="Group 39"/>
          <p:cNvGrpSpPr/>
          <p:nvPr/>
        </p:nvGrpSpPr>
        <p:grpSpPr>
          <a:xfrm>
            <a:off x="1327973" y="1315225"/>
            <a:ext cx="7416800" cy="5213410"/>
            <a:chOff x="971550" y="1449388"/>
            <a:chExt cx="7416800" cy="5213410"/>
          </a:xfrm>
        </p:grpSpPr>
        <p:sp>
          <p:nvSpPr>
            <p:cNvPr id="5" name="Text Box 6"/>
            <p:cNvSpPr txBox="1">
              <a:spLocks noChangeArrowheads="1"/>
            </p:cNvSpPr>
            <p:nvPr/>
          </p:nvSpPr>
          <p:spPr bwMode="auto">
            <a:xfrm>
              <a:off x="4076700" y="1449388"/>
              <a:ext cx="990600" cy="400110"/>
            </a:xfrm>
            <a:prstGeom prst="rect">
              <a:avLst/>
            </a:prstGeom>
            <a:solidFill>
              <a:srgbClr val="A4D400"/>
            </a:solidFill>
            <a:ln w="9525">
              <a:solidFill>
                <a:schemeClr val="tx1"/>
              </a:solidFill>
              <a:miter lim="800000"/>
              <a:headEnd/>
              <a:tailEnd/>
            </a:ln>
          </p:spPr>
          <p:txBody>
            <a:bodyPr>
              <a:spAutoFit/>
            </a:bodyPr>
            <a:lstStyle/>
            <a:p>
              <a:pPr>
                <a:spcBef>
                  <a:spcPct val="50000"/>
                </a:spcBef>
              </a:pPr>
              <a:r>
                <a:rPr lang="cs-CZ" b="1" dirty="0">
                  <a:solidFill>
                    <a:srgbClr val="002777"/>
                  </a:solidFill>
                </a:rPr>
                <a:t>SCR</a:t>
              </a:r>
            </a:p>
          </p:txBody>
        </p:sp>
        <p:sp>
          <p:nvSpPr>
            <p:cNvPr id="6" name="Text Box 7"/>
            <p:cNvSpPr txBox="1">
              <a:spLocks noChangeArrowheads="1"/>
            </p:cNvSpPr>
            <p:nvPr/>
          </p:nvSpPr>
          <p:spPr bwMode="auto">
            <a:xfrm>
              <a:off x="4076700" y="2098675"/>
              <a:ext cx="990600" cy="400110"/>
            </a:xfrm>
            <a:prstGeom prst="rect">
              <a:avLst/>
            </a:prstGeom>
            <a:solidFill>
              <a:srgbClr val="A4D400"/>
            </a:solidFill>
            <a:ln w="9525" algn="ctr">
              <a:solidFill>
                <a:schemeClr val="tx1"/>
              </a:solidFill>
              <a:miter lim="800000"/>
              <a:headEnd/>
              <a:tailEnd/>
            </a:ln>
          </p:spPr>
          <p:txBody>
            <a:bodyPr>
              <a:spAutoFit/>
            </a:bodyPr>
            <a:lstStyle/>
            <a:p>
              <a:pPr>
                <a:spcBef>
                  <a:spcPct val="50000"/>
                </a:spcBef>
              </a:pPr>
              <a:r>
                <a:rPr lang="cs-CZ" b="1" dirty="0" smtClean="0">
                  <a:solidFill>
                    <a:srgbClr val="002777"/>
                  </a:solidFill>
                </a:rPr>
                <a:t>BSCR</a:t>
              </a:r>
              <a:endParaRPr lang="cs-CZ" b="1" dirty="0">
                <a:solidFill>
                  <a:srgbClr val="002777"/>
                </a:solidFill>
              </a:endParaRPr>
            </a:p>
          </p:txBody>
        </p:sp>
        <p:sp>
          <p:nvSpPr>
            <p:cNvPr id="7" name="Text Box 8"/>
            <p:cNvSpPr txBox="1">
              <a:spLocks noChangeArrowheads="1"/>
            </p:cNvSpPr>
            <p:nvPr/>
          </p:nvSpPr>
          <p:spPr bwMode="auto">
            <a:xfrm>
              <a:off x="5472113" y="2098675"/>
              <a:ext cx="94615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op</a:t>
              </a:r>
              <a:endParaRPr lang="cs-CZ" b="1" dirty="0">
                <a:solidFill>
                  <a:schemeClr val="bg1"/>
                </a:solidFill>
              </a:endParaRPr>
            </a:p>
          </p:txBody>
        </p:sp>
        <p:sp>
          <p:nvSpPr>
            <p:cNvPr id="8" name="Text Box 9"/>
            <p:cNvSpPr txBox="1">
              <a:spLocks noChangeArrowheads="1"/>
            </p:cNvSpPr>
            <p:nvPr/>
          </p:nvSpPr>
          <p:spPr bwMode="auto">
            <a:xfrm>
              <a:off x="6958013" y="2708275"/>
              <a:ext cx="1430337"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health</a:t>
              </a:r>
              <a:endParaRPr lang="cs-CZ" b="1" dirty="0">
                <a:solidFill>
                  <a:schemeClr val="bg1"/>
                </a:solidFill>
              </a:endParaRPr>
            </a:p>
          </p:txBody>
        </p:sp>
        <p:sp>
          <p:nvSpPr>
            <p:cNvPr id="9" name="Text Box 10"/>
            <p:cNvSpPr txBox="1">
              <a:spLocks noChangeArrowheads="1"/>
            </p:cNvSpPr>
            <p:nvPr/>
          </p:nvSpPr>
          <p:spPr bwMode="auto">
            <a:xfrm>
              <a:off x="5472113" y="2708275"/>
              <a:ext cx="1081087"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nl</a:t>
              </a:r>
              <a:endParaRPr lang="cs-CZ" b="1" dirty="0">
                <a:solidFill>
                  <a:schemeClr val="bg1"/>
                </a:solidFill>
              </a:endParaRPr>
            </a:p>
          </p:txBody>
        </p:sp>
        <p:sp>
          <p:nvSpPr>
            <p:cNvPr id="10" name="Text Box 11"/>
            <p:cNvSpPr txBox="1">
              <a:spLocks noChangeArrowheads="1"/>
            </p:cNvSpPr>
            <p:nvPr/>
          </p:nvSpPr>
          <p:spPr bwMode="auto">
            <a:xfrm>
              <a:off x="4032250" y="2708275"/>
              <a:ext cx="107950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life</a:t>
              </a:r>
              <a:endParaRPr lang="cs-CZ" b="1" dirty="0">
                <a:solidFill>
                  <a:schemeClr val="bg1"/>
                </a:solidFill>
              </a:endParaRPr>
            </a:p>
          </p:txBody>
        </p:sp>
        <p:sp>
          <p:nvSpPr>
            <p:cNvPr id="11" name="Text Box 12"/>
            <p:cNvSpPr txBox="1">
              <a:spLocks noChangeArrowheads="1"/>
            </p:cNvSpPr>
            <p:nvPr/>
          </p:nvSpPr>
          <p:spPr bwMode="auto">
            <a:xfrm>
              <a:off x="2547938" y="2708275"/>
              <a:ext cx="1082675"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def</a:t>
              </a:r>
              <a:endParaRPr lang="cs-CZ" b="1" dirty="0">
                <a:solidFill>
                  <a:schemeClr val="bg1"/>
                </a:solidFill>
              </a:endParaRPr>
            </a:p>
          </p:txBody>
        </p:sp>
        <p:sp>
          <p:nvSpPr>
            <p:cNvPr id="12" name="Text Box 13"/>
            <p:cNvSpPr txBox="1">
              <a:spLocks noChangeArrowheads="1"/>
            </p:cNvSpPr>
            <p:nvPr/>
          </p:nvSpPr>
          <p:spPr bwMode="auto">
            <a:xfrm>
              <a:off x="971550" y="2708275"/>
              <a:ext cx="1082675"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mkt</a:t>
              </a:r>
              <a:endParaRPr lang="cs-CZ" b="1" dirty="0">
                <a:solidFill>
                  <a:schemeClr val="bg1"/>
                </a:solidFill>
              </a:endParaRPr>
            </a:p>
          </p:txBody>
        </p:sp>
        <p:sp>
          <p:nvSpPr>
            <p:cNvPr id="13"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4"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5"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6"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7"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8" name="Text Box 19"/>
            <p:cNvSpPr txBox="1">
              <a:spLocks noChangeArrowheads="1"/>
            </p:cNvSpPr>
            <p:nvPr/>
          </p:nvSpPr>
          <p:spPr bwMode="auto">
            <a:xfrm>
              <a:off x="981075" y="323850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int</a:t>
              </a:r>
              <a:endParaRPr lang="cs-CZ" b="1" dirty="0">
                <a:solidFill>
                  <a:srgbClr val="264067"/>
                </a:solidFill>
              </a:endParaRPr>
            </a:p>
          </p:txBody>
        </p:sp>
        <p:sp>
          <p:nvSpPr>
            <p:cNvPr id="19" name="Text Box 20"/>
            <p:cNvSpPr txBox="1">
              <a:spLocks noChangeArrowheads="1"/>
            </p:cNvSpPr>
            <p:nvPr/>
          </p:nvSpPr>
          <p:spPr bwMode="auto">
            <a:xfrm>
              <a:off x="981075" y="374173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eq</a:t>
              </a:r>
              <a:endParaRPr lang="cs-CZ" b="1" dirty="0">
                <a:solidFill>
                  <a:srgbClr val="264067"/>
                </a:solidFill>
              </a:endParaRPr>
            </a:p>
          </p:txBody>
        </p:sp>
        <p:sp>
          <p:nvSpPr>
            <p:cNvPr id="20" name="Text Box 21"/>
            <p:cNvSpPr txBox="1">
              <a:spLocks noChangeArrowheads="1"/>
            </p:cNvSpPr>
            <p:nvPr/>
          </p:nvSpPr>
          <p:spPr bwMode="auto">
            <a:xfrm>
              <a:off x="981075" y="4246564"/>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prop</a:t>
              </a:r>
              <a:endParaRPr lang="cs-CZ" b="1" dirty="0">
                <a:solidFill>
                  <a:srgbClr val="264067"/>
                </a:solidFill>
              </a:endParaRPr>
            </a:p>
          </p:txBody>
        </p:sp>
        <p:sp>
          <p:nvSpPr>
            <p:cNvPr id="21" name="Text Box 22"/>
            <p:cNvSpPr txBox="1">
              <a:spLocks noChangeArrowheads="1"/>
            </p:cNvSpPr>
            <p:nvPr/>
          </p:nvSpPr>
          <p:spPr bwMode="auto">
            <a:xfrm>
              <a:off x="981075" y="474979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fx</a:t>
              </a:r>
              <a:endParaRPr lang="cs-CZ" b="1" dirty="0">
                <a:solidFill>
                  <a:srgbClr val="264067"/>
                </a:solidFill>
              </a:endParaRPr>
            </a:p>
          </p:txBody>
        </p:sp>
        <p:sp>
          <p:nvSpPr>
            <p:cNvPr id="22" name="Text Box 23"/>
            <p:cNvSpPr txBox="1">
              <a:spLocks noChangeArrowheads="1"/>
            </p:cNvSpPr>
            <p:nvPr/>
          </p:nvSpPr>
          <p:spPr bwMode="auto">
            <a:xfrm>
              <a:off x="981075" y="5254625"/>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sp</a:t>
              </a:r>
              <a:endParaRPr lang="cs-CZ" b="1" dirty="0">
                <a:solidFill>
                  <a:srgbClr val="264067"/>
                </a:solidFill>
              </a:endParaRPr>
            </a:p>
          </p:txBody>
        </p:sp>
        <p:sp>
          <p:nvSpPr>
            <p:cNvPr id="23" name="Text Box 24"/>
            <p:cNvSpPr txBox="1">
              <a:spLocks noChangeArrowheads="1"/>
            </p:cNvSpPr>
            <p:nvPr/>
          </p:nvSpPr>
          <p:spPr bwMode="auto">
            <a:xfrm>
              <a:off x="981075" y="575945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conc</a:t>
              </a:r>
              <a:endParaRPr lang="cs-CZ" b="1" dirty="0">
                <a:solidFill>
                  <a:srgbClr val="264067"/>
                </a:solidFill>
              </a:endParaRPr>
            </a:p>
          </p:txBody>
        </p:sp>
        <p:sp>
          <p:nvSpPr>
            <p:cNvPr id="24" name="Text Box 25"/>
            <p:cNvSpPr txBox="1">
              <a:spLocks noChangeArrowheads="1"/>
            </p:cNvSpPr>
            <p:nvPr/>
          </p:nvSpPr>
          <p:spPr bwMode="auto">
            <a:xfrm>
              <a:off x="4005264" y="323850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mort</a:t>
              </a:r>
              <a:endParaRPr lang="cs-CZ" b="1" dirty="0">
                <a:solidFill>
                  <a:srgbClr val="264067"/>
                </a:solidFill>
              </a:endParaRPr>
            </a:p>
          </p:txBody>
        </p:sp>
        <p:sp>
          <p:nvSpPr>
            <p:cNvPr id="25" name="Text Box 26"/>
            <p:cNvSpPr txBox="1">
              <a:spLocks noChangeArrowheads="1"/>
            </p:cNvSpPr>
            <p:nvPr/>
          </p:nvSpPr>
          <p:spPr bwMode="auto">
            <a:xfrm>
              <a:off x="4005264" y="374173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long</a:t>
              </a:r>
              <a:endParaRPr lang="cs-CZ" b="1" dirty="0">
                <a:solidFill>
                  <a:srgbClr val="264067"/>
                </a:solidFill>
              </a:endParaRPr>
            </a:p>
          </p:txBody>
        </p:sp>
        <p:sp>
          <p:nvSpPr>
            <p:cNvPr id="26" name="Text Box 27"/>
            <p:cNvSpPr txBox="1">
              <a:spLocks noChangeArrowheads="1"/>
            </p:cNvSpPr>
            <p:nvPr/>
          </p:nvSpPr>
          <p:spPr bwMode="auto">
            <a:xfrm>
              <a:off x="4005264" y="4246564"/>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dis</a:t>
              </a:r>
              <a:endParaRPr lang="cs-CZ" b="1" dirty="0">
                <a:solidFill>
                  <a:srgbClr val="264067"/>
                </a:solidFill>
              </a:endParaRPr>
            </a:p>
          </p:txBody>
        </p:sp>
        <p:sp>
          <p:nvSpPr>
            <p:cNvPr id="27" name="Text Box 28"/>
            <p:cNvSpPr txBox="1">
              <a:spLocks noChangeArrowheads="1"/>
            </p:cNvSpPr>
            <p:nvPr/>
          </p:nvSpPr>
          <p:spPr bwMode="auto">
            <a:xfrm>
              <a:off x="4005264" y="474979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lapse</a:t>
              </a:r>
              <a:endParaRPr lang="cs-CZ" b="1" dirty="0">
                <a:solidFill>
                  <a:srgbClr val="264067"/>
                </a:solidFill>
              </a:endParaRPr>
            </a:p>
          </p:txBody>
        </p:sp>
        <p:sp>
          <p:nvSpPr>
            <p:cNvPr id="28" name="Text Box 29"/>
            <p:cNvSpPr txBox="1">
              <a:spLocks noChangeArrowheads="1"/>
            </p:cNvSpPr>
            <p:nvPr/>
          </p:nvSpPr>
          <p:spPr bwMode="auto">
            <a:xfrm>
              <a:off x="4005264" y="5254625"/>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exp</a:t>
              </a:r>
              <a:endParaRPr lang="cs-CZ" b="1" dirty="0">
                <a:solidFill>
                  <a:srgbClr val="264067"/>
                </a:solidFill>
              </a:endParaRPr>
            </a:p>
          </p:txBody>
        </p:sp>
        <p:sp>
          <p:nvSpPr>
            <p:cNvPr id="29" name="Text Box 30"/>
            <p:cNvSpPr txBox="1">
              <a:spLocks noChangeArrowheads="1"/>
            </p:cNvSpPr>
            <p:nvPr/>
          </p:nvSpPr>
          <p:spPr bwMode="auto">
            <a:xfrm>
              <a:off x="4005264" y="575945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CAT</a:t>
              </a:r>
              <a:endParaRPr lang="cs-CZ" b="1" dirty="0">
                <a:solidFill>
                  <a:srgbClr val="264067"/>
                </a:solidFill>
              </a:endParaRPr>
            </a:p>
          </p:txBody>
        </p:sp>
        <p:sp>
          <p:nvSpPr>
            <p:cNvPr id="30" name="Text Box 31"/>
            <p:cNvSpPr txBox="1">
              <a:spLocks noChangeArrowheads="1"/>
            </p:cNvSpPr>
            <p:nvPr/>
          </p:nvSpPr>
          <p:spPr bwMode="auto">
            <a:xfrm>
              <a:off x="4005264" y="626268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rev</a:t>
              </a:r>
              <a:endParaRPr lang="cs-CZ" b="1" dirty="0">
                <a:solidFill>
                  <a:srgbClr val="264067"/>
                </a:solidFill>
              </a:endParaRPr>
            </a:p>
          </p:txBody>
        </p:sp>
        <p:sp>
          <p:nvSpPr>
            <p:cNvPr id="31" name="Text Box 32"/>
            <p:cNvSpPr txBox="1">
              <a:spLocks noChangeArrowheads="1"/>
            </p:cNvSpPr>
            <p:nvPr/>
          </p:nvSpPr>
          <p:spPr bwMode="auto">
            <a:xfrm>
              <a:off x="5445125" y="323850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Nl</a:t>
              </a:r>
              <a:r>
                <a:rPr lang="cs-CZ" b="1" baseline="-20000" dirty="0" err="1">
                  <a:solidFill>
                    <a:srgbClr val="264067"/>
                  </a:solidFill>
                </a:rPr>
                <a:t>pr</a:t>
              </a:r>
              <a:r>
                <a:rPr lang="en-US" b="1" baseline="-20000" dirty="0">
                  <a:solidFill>
                    <a:srgbClr val="264067"/>
                  </a:solidFill>
                </a:rPr>
                <a:t>&amp;res</a:t>
              </a:r>
              <a:endParaRPr lang="cs-CZ" b="1" baseline="-20000" dirty="0">
                <a:solidFill>
                  <a:srgbClr val="264067"/>
                </a:solidFill>
              </a:endParaRPr>
            </a:p>
          </p:txBody>
        </p:sp>
        <p:sp>
          <p:nvSpPr>
            <p:cNvPr id="32" name="Text Box 33"/>
            <p:cNvSpPr txBox="1">
              <a:spLocks noChangeArrowheads="1"/>
            </p:cNvSpPr>
            <p:nvPr/>
          </p:nvSpPr>
          <p:spPr bwMode="auto">
            <a:xfrm>
              <a:off x="5445125" y="374173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Nl</a:t>
              </a:r>
              <a:r>
                <a:rPr lang="cs-CZ" b="1" baseline="-20000" dirty="0" err="1">
                  <a:solidFill>
                    <a:srgbClr val="264067"/>
                  </a:solidFill>
                </a:rPr>
                <a:t>CAT</a:t>
              </a:r>
              <a:endParaRPr lang="cs-CZ" b="1" baseline="-20000" dirty="0">
                <a:solidFill>
                  <a:srgbClr val="264067"/>
                </a:solidFill>
              </a:endParaRPr>
            </a:p>
          </p:txBody>
        </p:sp>
        <p:sp>
          <p:nvSpPr>
            <p:cNvPr id="33" name="Text Box 34"/>
            <p:cNvSpPr txBox="1">
              <a:spLocks noChangeArrowheads="1"/>
            </p:cNvSpPr>
            <p:nvPr/>
          </p:nvSpPr>
          <p:spPr bwMode="auto">
            <a:xfrm>
              <a:off x="6958013" y="3238500"/>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LT</a:t>
              </a:r>
              <a:endParaRPr lang="cs-CZ" b="1" baseline="-20000" dirty="0">
                <a:solidFill>
                  <a:srgbClr val="264067"/>
                </a:solidFill>
              </a:endParaRPr>
            </a:p>
          </p:txBody>
        </p:sp>
        <p:sp>
          <p:nvSpPr>
            <p:cNvPr id="34" name="Text Box 35"/>
            <p:cNvSpPr txBox="1">
              <a:spLocks noChangeArrowheads="1"/>
            </p:cNvSpPr>
            <p:nvPr/>
          </p:nvSpPr>
          <p:spPr bwMode="auto">
            <a:xfrm>
              <a:off x="6958013" y="3741738"/>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ST</a:t>
              </a:r>
              <a:endParaRPr lang="cs-CZ" b="1" baseline="-20000" dirty="0">
                <a:solidFill>
                  <a:srgbClr val="264067"/>
                </a:solidFill>
              </a:endParaRPr>
            </a:p>
          </p:txBody>
        </p:sp>
        <p:sp>
          <p:nvSpPr>
            <p:cNvPr id="35" name="Text Box 36"/>
            <p:cNvSpPr txBox="1">
              <a:spLocks noChangeArrowheads="1"/>
            </p:cNvSpPr>
            <p:nvPr/>
          </p:nvSpPr>
          <p:spPr bwMode="auto">
            <a:xfrm>
              <a:off x="6958013" y="4246564"/>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comp</a:t>
              </a:r>
              <a:endParaRPr lang="cs-CZ" b="1" baseline="-20000" dirty="0">
                <a:solidFill>
                  <a:srgbClr val="264067"/>
                </a:solidFill>
              </a:endParaRPr>
            </a:p>
          </p:txBody>
        </p:sp>
        <p:sp>
          <p:nvSpPr>
            <p:cNvPr id="36" name="Text Box 37"/>
            <p:cNvSpPr txBox="1">
              <a:spLocks noChangeArrowheads="1"/>
            </p:cNvSpPr>
            <p:nvPr/>
          </p:nvSpPr>
          <p:spPr bwMode="auto">
            <a:xfrm>
              <a:off x="2743200" y="2098675"/>
              <a:ext cx="94615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Adj</a:t>
              </a:r>
              <a:endParaRPr lang="cs-CZ" b="1" dirty="0">
                <a:solidFill>
                  <a:schemeClr val="bg1"/>
                </a:solidFill>
              </a:endParaRPr>
            </a:p>
          </p:txBody>
        </p:sp>
        <p:sp>
          <p:nvSpPr>
            <p:cNvPr id="37"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39"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Operational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40</a:t>
            </a:fld>
            <a:endParaRPr lang="en-US" dirty="0"/>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53</a:t>
            </a:r>
          </a:p>
          <a:p>
            <a:pPr marL="174542"/>
            <a:endParaRPr lang="en-US" sz="800" b="1" dirty="0" smtClean="0">
              <a:solidFill>
                <a:schemeClr val="tx2"/>
              </a:solidFill>
            </a:endParaRPr>
          </a:p>
          <a:p>
            <a:pPr marL="342900" lvl="0" indent="-342900">
              <a:buFont typeface="+mj-lt"/>
              <a:buAutoNum type="arabicPeriod"/>
            </a:pPr>
            <a:r>
              <a:rPr lang="en-US" dirty="0" smtClean="0"/>
              <a:t>Suggests that the </a:t>
            </a:r>
            <a:r>
              <a:rPr lang="en-US" b="1" dirty="0" smtClean="0"/>
              <a:t>QIS4 approach </a:t>
            </a:r>
            <a:r>
              <a:rPr lang="en-US" dirty="0" smtClean="0"/>
              <a:t>is workable</a:t>
            </a:r>
          </a:p>
          <a:p>
            <a:pPr marL="342900" lvl="0" indent="-342900">
              <a:buFont typeface="+mj-lt"/>
              <a:buAutoNum type="arabicPeriod"/>
            </a:pPr>
            <a:endParaRPr lang="cs-CZ" sz="800" dirty="0" smtClean="0"/>
          </a:p>
          <a:p>
            <a:pPr marL="342900" lvl="0" indent="-342900">
              <a:buFont typeface="+mj-lt"/>
              <a:buAutoNum type="arabicPeriod"/>
            </a:pPr>
            <a:r>
              <a:rPr lang="en-US" dirty="0" smtClean="0"/>
              <a:t>Has suggested a re-calibration of the </a:t>
            </a:r>
            <a:r>
              <a:rPr lang="cs-CZ" dirty="0" smtClean="0"/>
              <a:t>standard </a:t>
            </a:r>
            <a:r>
              <a:rPr lang="en-US" dirty="0" smtClean="0"/>
              <a:t>formula</a:t>
            </a:r>
            <a:endParaRPr lang="en-US" i="1"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Makes explicit allowance for operational risks associated with </a:t>
            </a:r>
            <a:r>
              <a:rPr lang="en-US" b="1" dirty="0" smtClean="0"/>
              <a:t>future management actions</a:t>
            </a:r>
            <a:endParaRPr lang="en-US"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Has introduced a </a:t>
            </a:r>
            <a:r>
              <a:rPr lang="en-US" b="1" dirty="0" smtClean="0"/>
              <a:t>zero floor </a:t>
            </a:r>
            <a:r>
              <a:rPr lang="en-US" dirty="0" smtClean="0"/>
              <a:t>for technical provisions</a:t>
            </a:r>
          </a:p>
          <a:p>
            <a:pPr marL="342900" lvl="0" indent="-342900">
              <a:buFont typeface="+mj-lt"/>
              <a:buAutoNum type="arabicPeriod"/>
            </a:pPr>
            <a:endParaRPr lang="cs-CZ" sz="800" dirty="0" smtClean="0"/>
          </a:p>
          <a:p>
            <a:pPr marL="342900" lvl="0" indent="-342900">
              <a:buFont typeface="+mj-lt"/>
              <a:buAutoNum type="arabicPeriod"/>
            </a:pPr>
            <a:r>
              <a:rPr lang="en-US" dirty="0" smtClean="0"/>
              <a:t>Splits </a:t>
            </a:r>
            <a:r>
              <a:rPr lang="en-US" b="1" dirty="0" smtClean="0"/>
              <a:t>health obligations </a:t>
            </a:r>
            <a:r>
              <a:rPr lang="en-US" dirty="0" smtClean="0"/>
              <a:t>between life and non life</a:t>
            </a:r>
          </a:p>
          <a:p>
            <a:pPr marL="342900" indent="-342900">
              <a:buFont typeface="+mj-lt"/>
              <a:buAutoNum type="arabicPeriod"/>
            </a:pPr>
            <a:endParaRPr lang="cs-CZ" sz="800" dirty="0" smtClean="0"/>
          </a:p>
          <a:p>
            <a:pPr marL="342900" indent="-342900">
              <a:buFont typeface="+mj-lt"/>
              <a:buAutoNum type="arabicPeriod"/>
            </a:pPr>
            <a:r>
              <a:rPr lang="cs-CZ" dirty="0" smtClean="0"/>
              <a:t>CEIOPS h</a:t>
            </a:r>
            <a:r>
              <a:rPr lang="en-US" dirty="0" smtClean="0"/>
              <a:t>as revised the formula to:</a:t>
            </a:r>
          </a:p>
          <a:p>
            <a:pPr lvl="1" indent="-342900">
              <a:buFont typeface="Arial" pitchFamily="34" charset="0"/>
              <a:buChar char="•"/>
            </a:pPr>
            <a:r>
              <a:rPr lang="en-US" sz="1600" dirty="0" smtClean="0"/>
              <a:t>Capture the increased risk in operational risk as a result of increased business activity</a:t>
            </a:r>
          </a:p>
          <a:p>
            <a:pPr lvl="1" indent="-342900">
              <a:buFont typeface="Arial" pitchFamily="34" charset="0"/>
              <a:buChar char="•"/>
            </a:pPr>
            <a:r>
              <a:rPr lang="en-US" sz="1600" dirty="0" smtClean="0"/>
              <a:t>Reflect the risk of failure or conflict of interest if a relevant part of a undertaking’s investments are externally managed</a:t>
            </a:r>
          </a:p>
          <a:p>
            <a:pPr lvl="1" indent="-342900">
              <a:buFont typeface="Arial" pitchFamily="34" charset="0"/>
              <a:buChar char="•"/>
            </a:pPr>
            <a:endParaRPr lang="en-GB" sz="1200" i="1" dirty="0" smtClean="0">
              <a:latin typeface="+mn-lt"/>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342900" lvl="1" indent="-342900">
              <a:buFont typeface="+mj-lt"/>
              <a:buAutoNum type="arabicPeriod"/>
            </a:pPr>
            <a:endParaRPr lang="en-US" sz="800" dirty="0" smtClean="0"/>
          </a:p>
          <a:p>
            <a:pPr marL="342900" lvl="1" indent="-342900">
              <a:buFont typeface="+mj-lt"/>
              <a:buAutoNum type="arabicPeriod"/>
            </a:pPr>
            <a:r>
              <a:rPr lang="en-US" dirty="0" smtClean="0"/>
              <a:t>Calibration to operational risk should be evidenced</a:t>
            </a:r>
          </a:p>
          <a:p>
            <a:pPr lvl="1" indent="-342900">
              <a:buFont typeface="Arial" pitchFamily="34" charset="0"/>
              <a:buChar char="•"/>
            </a:pPr>
            <a:r>
              <a:rPr lang="en-US" sz="1600" dirty="0" smtClean="0">
                <a:latin typeface="+mn-lt"/>
              </a:rPr>
              <a:t>Risk charge for operational risk was underestimated in the previous form of the operational risk module</a:t>
            </a:r>
          </a:p>
          <a:p>
            <a:pPr lvl="1" indent="-342900">
              <a:buFont typeface="Arial" pitchFamily="34" charset="0"/>
              <a:buChar char="•"/>
            </a:pPr>
            <a:r>
              <a:rPr lang="en-US" sz="1600" dirty="0" smtClean="0">
                <a:latin typeface="+mn-lt"/>
              </a:rPr>
              <a:t>Standard formula should be on the conservative side given that it will never be able to reflect accurately the risk profile of an individual company</a:t>
            </a:r>
          </a:p>
          <a:p>
            <a:pPr lvl="1" indent="-342900">
              <a:buFont typeface="Arial" pitchFamily="34" charset="0"/>
              <a:buChar char="•"/>
            </a:pPr>
            <a:r>
              <a:rPr lang="en-US" sz="1600" dirty="0" smtClean="0">
                <a:latin typeface="+mn-lt"/>
              </a:rPr>
              <a:t>New calibration proposed has effectively doubled the capital requirement</a:t>
            </a:r>
          </a:p>
          <a:p>
            <a:pPr lvl="1" indent="-342900">
              <a:buFont typeface="Arial" pitchFamily="34" charset="0"/>
              <a:buChar char="•"/>
            </a:pPr>
            <a:r>
              <a:rPr lang="en-US" sz="1600" dirty="0" smtClean="0">
                <a:latin typeface="+mn-lt"/>
              </a:rPr>
              <a:t>Standard model requirement should be higher than the internal model requirement</a:t>
            </a:r>
          </a:p>
          <a:p>
            <a:pPr marL="342900" lvl="1" indent="-342900">
              <a:buFont typeface="+mj-lt"/>
              <a:buAutoNum type="arabicPeriod" startAt="2"/>
            </a:pPr>
            <a:endParaRPr lang="en-US" sz="800" dirty="0" smtClean="0"/>
          </a:p>
          <a:p>
            <a:pPr marL="342900" lvl="1" indent="-342900">
              <a:buFont typeface="+mj-lt"/>
              <a:buAutoNum type="arabicPeriod" startAt="2"/>
            </a:pPr>
            <a:r>
              <a:rPr lang="en-US" dirty="0" smtClean="0"/>
              <a:t>Good operational risk management should be encouraged</a:t>
            </a:r>
          </a:p>
          <a:p>
            <a:pPr marL="342900" lvl="1" indent="-342900">
              <a:buFont typeface="+mj-lt"/>
              <a:buAutoNum type="arabicPeriod" startAt="2"/>
            </a:pPr>
            <a:endParaRPr lang="en-US" sz="800" dirty="0" smtClean="0"/>
          </a:p>
          <a:p>
            <a:pPr marL="342900" lvl="1" indent="-342900">
              <a:buFont typeface="+mj-lt"/>
              <a:buAutoNum type="arabicPeriod" startAt="2"/>
            </a:pPr>
            <a:r>
              <a:rPr lang="en-US" dirty="0" smtClean="0"/>
              <a:t>Proposed 60% cap is too high</a:t>
            </a:r>
          </a:p>
        </p:txBody>
      </p:sp>
      <p:grpSp>
        <p:nvGrpSpPr>
          <p:cNvPr id="3" name="Group 122"/>
          <p:cNvGrpSpPr/>
          <p:nvPr/>
        </p:nvGrpSpPr>
        <p:grpSpPr>
          <a:xfrm>
            <a:off x="8387580" y="172218"/>
            <a:ext cx="1285884" cy="785818"/>
            <a:chOff x="1361834" y="1318916"/>
            <a:chExt cx="7416802" cy="5211947"/>
          </a:xfrm>
        </p:grpSpPr>
        <p:grpSp>
          <p:nvGrpSpPr>
            <p:cNvPr id="5" name="Group 76"/>
            <p:cNvGrpSpPr/>
            <p:nvPr/>
          </p:nvGrpSpPr>
          <p:grpSpPr>
            <a:xfrm>
              <a:off x="1361834" y="1318916"/>
              <a:ext cx="7416802" cy="5211947"/>
              <a:chOff x="1344901" y="1318916"/>
              <a:chExt cx="7416802" cy="521194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1" y="1318916"/>
                <a:ext cx="7416802" cy="5211947"/>
                <a:chOff x="1327968" y="1318916"/>
                <a:chExt cx="7416802" cy="5211947"/>
              </a:xfrm>
            </p:grpSpPr>
            <p:grpSp>
              <p:nvGrpSpPr>
                <p:cNvPr id="7" name="Group 39"/>
                <p:cNvGrpSpPr/>
                <p:nvPr/>
              </p:nvGrpSpPr>
              <p:grpSpPr>
                <a:xfrm>
                  <a:off x="1327968" y="1318916"/>
                  <a:ext cx="7416802" cy="5211947"/>
                  <a:chOff x="971548" y="1453078"/>
                  <a:chExt cx="7416802" cy="5211947"/>
                </a:xfrm>
              </p:grpSpPr>
              <p:sp>
                <p:nvSpPr>
                  <p:cNvPr id="58" name="Text Box 6"/>
                  <p:cNvSpPr txBox="1">
                    <a:spLocks noChangeArrowheads="1"/>
                  </p:cNvSpPr>
                  <p:nvPr/>
                </p:nvSpPr>
                <p:spPr bwMode="auto">
                  <a:xfrm>
                    <a:off x="4076699" y="1453078"/>
                    <a:ext cx="990599" cy="39865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102368"/>
                    <a:ext cx="990599" cy="39865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11964"/>
                    <a:ext cx="143033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11964"/>
                    <a:ext cx="108108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11964"/>
                    <a:ext cx="107950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48"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2"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2" y="3745428"/>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2"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2"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2"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3"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54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637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200"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5631031" y="1815292"/>
                  <a:ext cx="1357321" cy="64294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9" name="Text Box 25"/>
            <p:cNvSpPr txBox="1">
              <a:spLocks noChangeArrowheads="1"/>
            </p:cNvSpPr>
            <p:nvPr/>
          </p:nvSpPr>
          <p:spPr bwMode="auto">
            <a:xfrm>
              <a:off x="5832746" y="3104865"/>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5821638" y="36049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3" y="310486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7332943" y="3604929"/>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3" y="410500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Operational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41</a:t>
            </a:fld>
            <a:endParaRPr lang="en-US" dirty="0"/>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53</a:t>
            </a:r>
          </a:p>
          <a:p>
            <a:pPr marL="174542"/>
            <a:endParaRPr lang="en-US" sz="800" b="1" dirty="0" smtClean="0">
              <a:solidFill>
                <a:schemeClr val="tx2"/>
              </a:solidFill>
            </a:endParaRPr>
          </a:p>
          <a:p>
            <a:pPr marL="342900" lvl="0" indent="-342900">
              <a:buFont typeface="+mj-lt"/>
              <a:buAutoNum type="arabicPeriod"/>
            </a:pPr>
            <a:r>
              <a:rPr lang="en-US" dirty="0" smtClean="0"/>
              <a:t>Suggests that the </a:t>
            </a:r>
            <a:r>
              <a:rPr lang="en-US" b="1" dirty="0" smtClean="0"/>
              <a:t>QIS4 approach </a:t>
            </a:r>
            <a:r>
              <a:rPr lang="en-US" dirty="0" smtClean="0"/>
              <a:t>is workable</a:t>
            </a:r>
          </a:p>
          <a:p>
            <a:pPr marL="342900" lvl="0" indent="-342900">
              <a:buFont typeface="+mj-lt"/>
              <a:buAutoNum type="arabicPeriod"/>
            </a:pPr>
            <a:endParaRPr lang="cs-CZ" sz="800" dirty="0" smtClean="0"/>
          </a:p>
          <a:p>
            <a:pPr marL="342900" lvl="0" indent="-342900">
              <a:buFont typeface="+mj-lt"/>
              <a:buAutoNum type="arabicPeriod"/>
            </a:pPr>
            <a:r>
              <a:rPr lang="en-US" dirty="0" smtClean="0"/>
              <a:t>Has suggested a re-calibration of the </a:t>
            </a:r>
            <a:r>
              <a:rPr lang="cs-CZ" dirty="0" smtClean="0"/>
              <a:t>standard </a:t>
            </a:r>
            <a:r>
              <a:rPr lang="en-US" dirty="0" smtClean="0"/>
              <a:t>formula</a:t>
            </a:r>
            <a:endParaRPr lang="en-US" i="1"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Makes explicit allowance for operational risks associated with </a:t>
            </a:r>
            <a:r>
              <a:rPr lang="en-US" b="1" dirty="0" smtClean="0"/>
              <a:t>future management actions</a:t>
            </a:r>
            <a:endParaRPr lang="en-US"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Has introduced a </a:t>
            </a:r>
            <a:r>
              <a:rPr lang="en-US" b="1" dirty="0" smtClean="0"/>
              <a:t>zero floor </a:t>
            </a:r>
            <a:r>
              <a:rPr lang="en-US" dirty="0" smtClean="0"/>
              <a:t>for technical provisions</a:t>
            </a:r>
          </a:p>
          <a:p>
            <a:pPr marL="342900" lvl="0" indent="-342900">
              <a:buFont typeface="+mj-lt"/>
              <a:buAutoNum type="arabicPeriod"/>
            </a:pPr>
            <a:endParaRPr lang="cs-CZ" sz="800" dirty="0" smtClean="0"/>
          </a:p>
          <a:p>
            <a:pPr marL="342900" lvl="0" indent="-342900">
              <a:buFont typeface="+mj-lt"/>
              <a:buAutoNum type="arabicPeriod"/>
            </a:pPr>
            <a:r>
              <a:rPr lang="en-US" dirty="0" smtClean="0"/>
              <a:t>Splits </a:t>
            </a:r>
            <a:r>
              <a:rPr lang="en-US" b="1" dirty="0" smtClean="0"/>
              <a:t>health obligations </a:t>
            </a:r>
            <a:r>
              <a:rPr lang="en-US" dirty="0" smtClean="0"/>
              <a:t>between life and non life</a:t>
            </a:r>
          </a:p>
          <a:p>
            <a:pPr marL="342900" indent="-342900">
              <a:buFont typeface="+mj-lt"/>
              <a:buAutoNum type="arabicPeriod"/>
            </a:pPr>
            <a:endParaRPr lang="cs-CZ" sz="800" dirty="0" smtClean="0"/>
          </a:p>
          <a:p>
            <a:pPr marL="342900" indent="-342900">
              <a:buFont typeface="+mj-lt"/>
              <a:buAutoNum type="arabicPeriod"/>
            </a:pPr>
            <a:r>
              <a:rPr lang="cs-CZ" dirty="0" smtClean="0"/>
              <a:t>CEIOPS h</a:t>
            </a:r>
            <a:r>
              <a:rPr lang="en-US" dirty="0" smtClean="0"/>
              <a:t>as revised the formula to:</a:t>
            </a:r>
          </a:p>
          <a:p>
            <a:pPr lvl="1" indent="-342900">
              <a:buFont typeface="Arial" pitchFamily="34" charset="0"/>
              <a:buChar char="•"/>
            </a:pPr>
            <a:r>
              <a:rPr lang="en-US" sz="1600" dirty="0" smtClean="0"/>
              <a:t>Capture the increased risk in operational risk as a result of increased business activity</a:t>
            </a:r>
          </a:p>
          <a:p>
            <a:pPr lvl="1" indent="-342900">
              <a:buFont typeface="Arial" pitchFamily="34" charset="0"/>
              <a:buChar char="•"/>
            </a:pPr>
            <a:r>
              <a:rPr lang="en-US" sz="1600" dirty="0" smtClean="0"/>
              <a:t>Reflect the risk of failure or conflict of interest if a relevant part of a undertaking’s investments are externally managed</a:t>
            </a:r>
          </a:p>
          <a:p>
            <a:pPr lvl="1" indent="-342900">
              <a:buFont typeface="Arial" pitchFamily="34" charset="0"/>
              <a:buChar char="•"/>
            </a:pPr>
            <a:endParaRPr lang="en-GB" sz="1200" i="1" dirty="0" smtClean="0">
              <a:latin typeface="+mn-lt"/>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342900" lvl="1" indent="-342900">
              <a:buFont typeface="+mj-lt"/>
              <a:buAutoNum type="arabicPeriod"/>
            </a:pPr>
            <a:endParaRPr lang="en-US" sz="800" dirty="0" smtClean="0"/>
          </a:p>
          <a:p>
            <a:pPr marL="342900" lvl="1" indent="-342900">
              <a:buFont typeface="+mj-lt"/>
              <a:buAutoNum type="arabicPeriod"/>
            </a:pPr>
            <a:r>
              <a:rPr lang="cs-CZ" dirty="0" smtClean="0"/>
              <a:t>S</a:t>
            </a:r>
            <a:r>
              <a:rPr lang="en-US" dirty="0" err="1" smtClean="0"/>
              <a:t>uperficial</a:t>
            </a:r>
            <a:r>
              <a:rPr lang="en-US" dirty="0" smtClean="0"/>
              <a:t> analysis underlying this </a:t>
            </a:r>
            <a:r>
              <a:rPr lang="cs-CZ" dirty="0" smtClean="0"/>
              <a:t>CP</a:t>
            </a:r>
            <a:endParaRPr lang="en-US" dirty="0" smtClean="0"/>
          </a:p>
          <a:p>
            <a:pPr lvl="1" indent="-342900">
              <a:buFont typeface="Arial" pitchFamily="34" charset="0"/>
              <a:buChar char="•"/>
            </a:pPr>
            <a:r>
              <a:rPr lang="en-US" sz="1600" dirty="0" smtClean="0">
                <a:latin typeface="+mn-lt"/>
              </a:rPr>
              <a:t>QIS 4 approach may have been marginally under-calibrated</a:t>
            </a:r>
          </a:p>
          <a:p>
            <a:pPr lvl="1" indent="-342900">
              <a:buFont typeface="Arial" pitchFamily="34" charset="0"/>
              <a:buChar char="•"/>
            </a:pPr>
            <a:endParaRPr lang="en-US" sz="800" dirty="0" smtClean="0">
              <a:latin typeface="+mn-lt"/>
            </a:endParaRPr>
          </a:p>
          <a:p>
            <a:pPr marL="457200" lvl="1" indent="-457200">
              <a:buFont typeface="+mj-lt"/>
              <a:buAutoNum type="arabicPeriod" startAt="2"/>
            </a:pPr>
            <a:r>
              <a:rPr lang="en-US" dirty="0" smtClean="0"/>
              <a:t>Pressure on firms to apply for either partial or full internal model approval</a:t>
            </a:r>
            <a:endParaRPr lang="cs-CZ" dirty="0" smtClean="0"/>
          </a:p>
          <a:p>
            <a:pPr marL="342900" lvl="1" indent="-342900">
              <a:buFont typeface="+mj-lt"/>
              <a:buAutoNum type="arabicPeriod" startAt="3"/>
            </a:pPr>
            <a:endParaRPr lang="en-US" sz="800" dirty="0" smtClean="0"/>
          </a:p>
          <a:p>
            <a:pPr marL="342900" lvl="1" indent="-342900">
              <a:buFont typeface="+mj-lt"/>
              <a:buAutoNum type="arabicPeriod" startAt="3"/>
            </a:pPr>
            <a:r>
              <a:rPr lang="en-US" dirty="0" smtClean="0"/>
              <a:t>Need for a final re-evaluation of the standard formula of the Operational Risk</a:t>
            </a:r>
            <a:endParaRPr lang="cs-CZ" dirty="0" smtClean="0"/>
          </a:p>
          <a:p>
            <a:pPr marL="342900" lvl="1" indent="-342900">
              <a:buFont typeface="+mj-lt"/>
              <a:buAutoNum type="arabicPeriod" startAt="3"/>
            </a:pPr>
            <a:endParaRPr lang="en-US" sz="800" dirty="0" smtClean="0"/>
          </a:p>
          <a:p>
            <a:pPr marL="342900" lvl="1" indent="-342900">
              <a:buFont typeface="+mj-lt"/>
              <a:buAutoNum type="arabicPeriod" startAt="3"/>
            </a:pPr>
            <a:r>
              <a:rPr lang="de-DE" dirty="0" smtClean="0"/>
              <a:t>Revised parameters, taken together with lack of recognition of any diversifications between operational and other risks, might well result in an operational risk charge that is too high</a:t>
            </a:r>
            <a:endParaRPr lang="en-GB" dirty="0" smtClean="0"/>
          </a:p>
        </p:txBody>
      </p:sp>
      <p:grpSp>
        <p:nvGrpSpPr>
          <p:cNvPr id="3" name="Group 122"/>
          <p:cNvGrpSpPr/>
          <p:nvPr/>
        </p:nvGrpSpPr>
        <p:grpSpPr>
          <a:xfrm>
            <a:off x="8387580" y="172218"/>
            <a:ext cx="1285884" cy="785818"/>
            <a:chOff x="1361834" y="1318916"/>
            <a:chExt cx="7416802" cy="5211947"/>
          </a:xfrm>
        </p:grpSpPr>
        <p:grpSp>
          <p:nvGrpSpPr>
            <p:cNvPr id="5" name="Group 76"/>
            <p:cNvGrpSpPr/>
            <p:nvPr/>
          </p:nvGrpSpPr>
          <p:grpSpPr>
            <a:xfrm>
              <a:off x="1361834" y="1318916"/>
              <a:ext cx="7416802" cy="5211947"/>
              <a:chOff x="1344901" y="1318916"/>
              <a:chExt cx="7416802" cy="521194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1" y="1318916"/>
                <a:ext cx="7416802" cy="5211947"/>
                <a:chOff x="1327968" y="1318916"/>
                <a:chExt cx="7416802" cy="5211947"/>
              </a:xfrm>
            </p:grpSpPr>
            <p:grpSp>
              <p:nvGrpSpPr>
                <p:cNvPr id="7" name="Group 39"/>
                <p:cNvGrpSpPr/>
                <p:nvPr/>
              </p:nvGrpSpPr>
              <p:grpSpPr>
                <a:xfrm>
                  <a:off x="1327968" y="1318916"/>
                  <a:ext cx="7416802" cy="5211947"/>
                  <a:chOff x="971548" y="1453078"/>
                  <a:chExt cx="7416802" cy="5211947"/>
                </a:xfrm>
              </p:grpSpPr>
              <p:sp>
                <p:nvSpPr>
                  <p:cNvPr id="58" name="Text Box 6"/>
                  <p:cNvSpPr txBox="1">
                    <a:spLocks noChangeArrowheads="1"/>
                  </p:cNvSpPr>
                  <p:nvPr/>
                </p:nvSpPr>
                <p:spPr bwMode="auto">
                  <a:xfrm>
                    <a:off x="4076699" y="1453078"/>
                    <a:ext cx="990599" cy="39865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102368"/>
                    <a:ext cx="990599" cy="39865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11964"/>
                    <a:ext cx="143033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11964"/>
                    <a:ext cx="108108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11964"/>
                    <a:ext cx="107950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48"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2"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2" y="3745428"/>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2"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2"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2"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3"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54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637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200"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5631031" y="1815292"/>
                  <a:ext cx="1357321" cy="64294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9" name="Text Box 25"/>
            <p:cNvSpPr txBox="1">
              <a:spLocks noChangeArrowheads="1"/>
            </p:cNvSpPr>
            <p:nvPr/>
          </p:nvSpPr>
          <p:spPr bwMode="auto">
            <a:xfrm>
              <a:off x="5832746" y="3104865"/>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5821638" y="36049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3" y="310486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7332943" y="3604929"/>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3" y="410500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Operational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42</a:t>
            </a:fld>
            <a:endParaRPr lang="en-US" dirty="0"/>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53</a:t>
            </a:r>
          </a:p>
          <a:p>
            <a:pPr marL="174542"/>
            <a:endParaRPr lang="en-US" sz="800" b="1" dirty="0" smtClean="0">
              <a:solidFill>
                <a:schemeClr val="tx2"/>
              </a:solidFill>
            </a:endParaRPr>
          </a:p>
          <a:p>
            <a:pPr marL="342900" lvl="0" indent="-342900">
              <a:buFont typeface="+mj-lt"/>
              <a:buAutoNum type="arabicPeriod"/>
            </a:pPr>
            <a:r>
              <a:rPr lang="en-US" dirty="0" smtClean="0"/>
              <a:t>Suggests that the </a:t>
            </a:r>
            <a:r>
              <a:rPr lang="en-US" b="1" dirty="0" smtClean="0"/>
              <a:t>QIS4 approach </a:t>
            </a:r>
            <a:r>
              <a:rPr lang="en-US" dirty="0" smtClean="0"/>
              <a:t>is workable</a:t>
            </a:r>
          </a:p>
          <a:p>
            <a:pPr marL="342900" lvl="0" indent="-342900">
              <a:buFont typeface="+mj-lt"/>
              <a:buAutoNum type="arabicPeriod"/>
            </a:pPr>
            <a:endParaRPr lang="cs-CZ" sz="800" dirty="0" smtClean="0"/>
          </a:p>
          <a:p>
            <a:pPr marL="342900" lvl="0" indent="-342900">
              <a:buFont typeface="+mj-lt"/>
              <a:buAutoNum type="arabicPeriod"/>
            </a:pPr>
            <a:r>
              <a:rPr lang="en-US" dirty="0" smtClean="0"/>
              <a:t>Has suggested a re-calibration of the </a:t>
            </a:r>
            <a:r>
              <a:rPr lang="cs-CZ" dirty="0" smtClean="0"/>
              <a:t>standard </a:t>
            </a:r>
            <a:r>
              <a:rPr lang="en-US" dirty="0" smtClean="0"/>
              <a:t>formula</a:t>
            </a:r>
            <a:endParaRPr lang="en-US" i="1"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Makes explicit allowance for operational risks associated with </a:t>
            </a:r>
            <a:r>
              <a:rPr lang="en-US" b="1" dirty="0" smtClean="0"/>
              <a:t>future management actions</a:t>
            </a:r>
            <a:endParaRPr lang="en-US" dirty="0" smtClean="0"/>
          </a:p>
          <a:p>
            <a:pPr marL="342900" lvl="0" indent="-342900">
              <a:buFont typeface="+mj-lt"/>
              <a:buAutoNum type="arabicPeriod"/>
            </a:pPr>
            <a:endParaRPr lang="cs-CZ" sz="800" dirty="0" smtClean="0"/>
          </a:p>
          <a:p>
            <a:pPr marL="342900" lvl="0" indent="-342900">
              <a:buFont typeface="+mj-lt"/>
              <a:buAutoNum type="arabicPeriod"/>
            </a:pPr>
            <a:r>
              <a:rPr lang="en-US" dirty="0" smtClean="0"/>
              <a:t>Has introduced a </a:t>
            </a:r>
            <a:r>
              <a:rPr lang="en-US" b="1" dirty="0" smtClean="0"/>
              <a:t>zero floor </a:t>
            </a:r>
            <a:r>
              <a:rPr lang="en-US" dirty="0" smtClean="0"/>
              <a:t>for technical provisions</a:t>
            </a:r>
          </a:p>
          <a:p>
            <a:pPr marL="342900" lvl="0" indent="-342900">
              <a:buFont typeface="+mj-lt"/>
              <a:buAutoNum type="arabicPeriod"/>
            </a:pPr>
            <a:endParaRPr lang="cs-CZ" sz="800" dirty="0" smtClean="0"/>
          </a:p>
          <a:p>
            <a:pPr marL="342900" lvl="0" indent="-342900">
              <a:buFont typeface="+mj-lt"/>
              <a:buAutoNum type="arabicPeriod"/>
            </a:pPr>
            <a:r>
              <a:rPr lang="en-US" dirty="0" smtClean="0"/>
              <a:t>Splits </a:t>
            </a:r>
            <a:r>
              <a:rPr lang="en-US" b="1" dirty="0" smtClean="0"/>
              <a:t>health obligations </a:t>
            </a:r>
            <a:r>
              <a:rPr lang="en-US" dirty="0" smtClean="0"/>
              <a:t>between life and non life</a:t>
            </a:r>
          </a:p>
          <a:p>
            <a:pPr marL="342900" indent="-342900">
              <a:buFont typeface="+mj-lt"/>
              <a:buAutoNum type="arabicPeriod"/>
            </a:pPr>
            <a:endParaRPr lang="cs-CZ" sz="800" dirty="0" smtClean="0"/>
          </a:p>
          <a:p>
            <a:pPr marL="342900" indent="-342900">
              <a:buFont typeface="+mj-lt"/>
              <a:buAutoNum type="arabicPeriod"/>
            </a:pPr>
            <a:r>
              <a:rPr lang="cs-CZ" dirty="0" smtClean="0"/>
              <a:t>CEIOPS h</a:t>
            </a:r>
            <a:r>
              <a:rPr lang="en-US" dirty="0" smtClean="0"/>
              <a:t>as revised the formula to:</a:t>
            </a:r>
          </a:p>
          <a:p>
            <a:pPr lvl="1" indent="-342900">
              <a:buFont typeface="Arial" pitchFamily="34" charset="0"/>
              <a:buChar char="•"/>
            </a:pPr>
            <a:r>
              <a:rPr lang="en-US" sz="1600" dirty="0" smtClean="0"/>
              <a:t>Capture the increased risk in operational risk as a result of increased business activity</a:t>
            </a:r>
          </a:p>
          <a:p>
            <a:pPr lvl="1" indent="-342900">
              <a:buFont typeface="Arial" pitchFamily="34" charset="0"/>
              <a:buChar char="•"/>
            </a:pPr>
            <a:r>
              <a:rPr lang="en-US" sz="1600" dirty="0" smtClean="0"/>
              <a:t>Reflect the risk of failure or conflict of interest if a relevant part of a undertaking’s investments are externally managed</a:t>
            </a:r>
          </a:p>
          <a:p>
            <a:pPr lvl="1" indent="-342900">
              <a:buFont typeface="Arial" pitchFamily="34" charset="0"/>
              <a:buChar char="•"/>
            </a:pPr>
            <a:endParaRPr lang="en-GB" sz="1200" i="1" dirty="0" smtClean="0">
              <a:latin typeface="+mn-lt"/>
            </a:endParaRPr>
          </a:p>
        </p:txBody>
      </p:sp>
      <p:sp>
        <p:nvSpPr>
          <p:cNvPr id="46" name="Title 1"/>
          <p:cNvSpPr txBox="1">
            <a:spLocks/>
          </p:cNvSpPr>
          <p:nvPr/>
        </p:nvSpPr>
        <p:spPr bwMode="auto">
          <a:xfrm>
            <a:off x="5101432"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CEIOPS’s Advice</a:t>
            </a:r>
            <a:r>
              <a:rPr lang="en-US" sz="800" b="1" dirty="0" smtClean="0"/>
              <a:t/>
            </a:r>
            <a:br>
              <a:rPr lang="en-US" sz="800" b="1" dirty="0" smtClean="0"/>
            </a:br>
            <a:endParaRPr lang="en-US" sz="800" b="1" i="1" dirty="0" smtClean="0"/>
          </a:p>
          <a:p>
            <a:pPr marL="342900" indent="-342900">
              <a:buFont typeface="+mj-lt"/>
              <a:buAutoNum type="arabicPeriod"/>
            </a:pPr>
            <a:r>
              <a:rPr lang="en-US" dirty="0" smtClean="0"/>
              <a:t>Module</a:t>
            </a:r>
          </a:p>
          <a:p>
            <a:pPr marL="808038" indent="-342900">
              <a:buFont typeface="Arial" pitchFamily="34" charset="0"/>
              <a:buChar char="•"/>
            </a:pPr>
            <a:r>
              <a:rPr lang="en-US" sz="1600" dirty="0" smtClean="0"/>
              <a:t>Does not differ significantly from the QIS4, revised to IM </a:t>
            </a:r>
          </a:p>
          <a:p>
            <a:pPr marL="799880" lvl="1" indent="-342900">
              <a:buFont typeface="Arial" pitchFamily="34" charset="0"/>
              <a:buChar char="•"/>
            </a:pPr>
            <a:r>
              <a:rPr lang="en-US" sz="1600" dirty="0" smtClean="0"/>
              <a:t>Workable (99% NL, 93.6% L)</a:t>
            </a:r>
          </a:p>
          <a:p>
            <a:pPr marL="799880" lvl="1" indent="-342900">
              <a:buFont typeface="Arial" pitchFamily="34" charset="0"/>
              <a:buChar char="•"/>
            </a:pPr>
            <a:r>
              <a:rPr lang="en-US" sz="1600" dirty="0" smtClean="0"/>
              <a:t>Calibration of sub-module to </a:t>
            </a:r>
            <a:r>
              <a:rPr lang="en-US" sz="1600" b="1" dirty="0" smtClean="0"/>
              <a:t>99.5% </a:t>
            </a:r>
            <a:r>
              <a:rPr lang="en-US" sz="1600" b="1" dirty="0" err="1" smtClean="0"/>
              <a:t>VaR</a:t>
            </a:r>
            <a:r>
              <a:rPr lang="en-US" sz="1600" dirty="0" smtClean="0"/>
              <a:t>, </a:t>
            </a:r>
            <a:r>
              <a:rPr lang="en-US" sz="1600" b="1" dirty="0" smtClean="0"/>
              <a:t>one year </a:t>
            </a:r>
            <a:r>
              <a:rPr lang="en-US" sz="1600" dirty="0" smtClean="0"/>
              <a:t>time horizon</a:t>
            </a:r>
            <a:endParaRPr lang="en-US" sz="800" dirty="0" smtClean="0"/>
          </a:p>
          <a:p>
            <a:pPr marL="798513" lvl="1" indent="-342900">
              <a:buFont typeface="Arial" pitchFamily="34" charset="0"/>
              <a:buChar char="•"/>
            </a:pPr>
            <a:endParaRPr lang="en-US" sz="800" dirty="0" smtClean="0"/>
          </a:p>
          <a:p>
            <a:pPr marL="342900" lvl="0" indent="-342900">
              <a:buFont typeface="+mj-lt"/>
              <a:buAutoNum type="arabicPeriod"/>
            </a:pPr>
            <a:r>
              <a:rPr lang="en-US" dirty="0" smtClean="0"/>
              <a:t>Results of the analysis show - QIS 4 standard formula  was</a:t>
            </a:r>
            <a:r>
              <a:rPr lang="en-US" b="1" dirty="0" smtClean="0"/>
              <a:t> under-calibrated</a:t>
            </a:r>
            <a:r>
              <a:rPr lang="en-US" dirty="0" smtClean="0"/>
              <a:t> (factors are too low)</a:t>
            </a:r>
            <a:endParaRPr lang="en-US" sz="1600" dirty="0" smtClean="0"/>
          </a:p>
          <a:p>
            <a:pPr marL="806450" lvl="0" indent="-357188">
              <a:buFont typeface="Arial" pitchFamily="34" charset="0"/>
              <a:buChar char="•"/>
            </a:pPr>
            <a:r>
              <a:rPr lang="en-US" dirty="0" smtClean="0"/>
              <a:t>CP has doubled</a:t>
            </a:r>
          </a:p>
          <a:p>
            <a:pPr marL="808038" lvl="0" indent="-342900">
              <a:buFont typeface="Arial" pitchFamily="34" charset="0"/>
              <a:buChar char="•"/>
            </a:pPr>
            <a:r>
              <a:rPr lang="en-US" sz="1600" dirty="0" smtClean="0"/>
              <a:t>Advice has now lowered the charges by around a third compared to CP 53</a:t>
            </a:r>
          </a:p>
          <a:p>
            <a:pPr marL="342900" lvl="0" indent="-342900">
              <a:buFont typeface="+mj-lt"/>
              <a:buAutoNum type="arabicPeriod"/>
            </a:pPr>
            <a:endParaRPr lang="en-US" sz="800" dirty="0" smtClean="0"/>
          </a:p>
          <a:p>
            <a:pPr marL="354013" lvl="0" indent="-354013">
              <a:buFont typeface="+mj-lt"/>
              <a:buAutoNum type="arabicPeriod" startAt="3"/>
            </a:pPr>
            <a:r>
              <a:rPr lang="en-US" dirty="0" smtClean="0"/>
              <a:t>Doubling of the cap from 30% to 60% of the BSCR - </a:t>
            </a:r>
            <a:r>
              <a:rPr lang="en-GB" dirty="0" smtClean="0"/>
              <a:t>revert it back</a:t>
            </a:r>
            <a:endParaRPr lang="en-US" b="1" dirty="0" smtClean="0"/>
          </a:p>
          <a:p>
            <a:pPr marL="354013" lvl="0" indent="-354013">
              <a:buFont typeface="+mj-lt"/>
              <a:buAutoNum type="arabicPeriod" startAt="3"/>
            </a:pPr>
            <a:r>
              <a:rPr lang="en-US" b="1" dirty="0" smtClean="0"/>
              <a:t>Zero floor </a:t>
            </a:r>
            <a:r>
              <a:rPr lang="en-US" dirty="0" smtClean="0"/>
              <a:t>remain </a:t>
            </a:r>
          </a:p>
          <a:p>
            <a:pPr marL="800100" lvl="0" indent="-350838">
              <a:buFont typeface="Arial" pitchFamily="34" charset="0"/>
              <a:buChar char="•"/>
            </a:pPr>
            <a:r>
              <a:rPr lang="en-US" sz="1600" dirty="0" smtClean="0"/>
              <a:t>Avoid an undue reduction of SCR</a:t>
            </a:r>
          </a:p>
          <a:p>
            <a:pPr marL="342900" lvl="0" indent="-342900">
              <a:buFont typeface="+mj-lt"/>
              <a:buAutoNum type="arabicPeriod" startAt="3"/>
            </a:pPr>
            <a:endParaRPr lang="en-US" sz="800" dirty="0" smtClean="0"/>
          </a:p>
          <a:p>
            <a:pPr marL="342900" lvl="0" indent="-342900">
              <a:buFont typeface="+mj-lt"/>
              <a:buAutoNum type="arabicPeriod" startAt="3"/>
            </a:pPr>
            <a:r>
              <a:rPr lang="en-US" b="1" dirty="0" smtClean="0"/>
              <a:t>Ladder factor</a:t>
            </a:r>
          </a:p>
          <a:p>
            <a:pPr marL="806450" lvl="0" indent="-357188">
              <a:buFont typeface="Arial" pitchFamily="34" charset="0"/>
              <a:buChar char="•"/>
            </a:pPr>
            <a:r>
              <a:rPr lang="en-US" sz="1600" dirty="0" smtClean="0"/>
              <a:t>Demonstrate improving operational risk management, should not be included</a:t>
            </a:r>
          </a:p>
          <a:p>
            <a:pPr marL="342900" lvl="0" indent="-342900">
              <a:buFont typeface="+mj-lt"/>
              <a:buAutoNum type="arabicPeriod" startAt="3"/>
            </a:pPr>
            <a:endParaRPr lang="en-US" sz="1600" dirty="0" smtClean="0"/>
          </a:p>
        </p:txBody>
      </p:sp>
      <p:grpSp>
        <p:nvGrpSpPr>
          <p:cNvPr id="3" name="Group 122"/>
          <p:cNvGrpSpPr/>
          <p:nvPr/>
        </p:nvGrpSpPr>
        <p:grpSpPr>
          <a:xfrm>
            <a:off x="8387580" y="172218"/>
            <a:ext cx="1285884" cy="785818"/>
            <a:chOff x="1361834" y="1318916"/>
            <a:chExt cx="7416802" cy="5211947"/>
          </a:xfrm>
        </p:grpSpPr>
        <p:grpSp>
          <p:nvGrpSpPr>
            <p:cNvPr id="5" name="Group 76"/>
            <p:cNvGrpSpPr/>
            <p:nvPr/>
          </p:nvGrpSpPr>
          <p:grpSpPr>
            <a:xfrm>
              <a:off x="1361834" y="1318916"/>
              <a:ext cx="7416802" cy="5211947"/>
              <a:chOff x="1344901" y="1318916"/>
              <a:chExt cx="7416802" cy="5211947"/>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6" name="Group 42"/>
              <p:cNvGrpSpPr/>
              <p:nvPr/>
            </p:nvGrpSpPr>
            <p:grpSpPr>
              <a:xfrm>
                <a:off x="1344901" y="1318916"/>
                <a:ext cx="7416802" cy="5211947"/>
                <a:chOff x="1327968" y="1318916"/>
                <a:chExt cx="7416802" cy="5211947"/>
              </a:xfrm>
            </p:grpSpPr>
            <p:grpSp>
              <p:nvGrpSpPr>
                <p:cNvPr id="7" name="Group 39"/>
                <p:cNvGrpSpPr/>
                <p:nvPr/>
              </p:nvGrpSpPr>
              <p:grpSpPr>
                <a:xfrm>
                  <a:off x="1327968" y="1318916"/>
                  <a:ext cx="7416802" cy="5211947"/>
                  <a:chOff x="971548" y="1453078"/>
                  <a:chExt cx="7416802" cy="5211947"/>
                </a:xfrm>
              </p:grpSpPr>
              <p:sp>
                <p:nvSpPr>
                  <p:cNvPr id="58" name="Text Box 6"/>
                  <p:cNvSpPr txBox="1">
                    <a:spLocks noChangeArrowheads="1"/>
                  </p:cNvSpPr>
                  <p:nvPr/>
                </p:nvSpPr>
                <p:spPr bwMode="auto">
                  <a:xfrm>
                    <a:off x="4076699" y="1453078"/>
                    <a:ext cx="990599" cy="398651"/>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102368"/>
                    <a:ext cx="990599" cy="398651"/>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11964"/>
                    <a:ext cx="143033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11964"/>
                    <a:ext cx="1081088"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11964"/>
                    <a:ext cx="107950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48" y="2711964"/>
                    <a:ext cx="1082675"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2"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2" y="3745428"/>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2"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2"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2"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3"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42191"/>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54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5025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5348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831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63142"/>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6374"/>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200" y="2102368"/>
                    <a:ext cx="946150" cy="398651"/>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Oval 56"/>
                <p:cNvSpPr/>
                <p:nvPr/>
              </p:nvSpPr>
              <p:spPr>
                <a:xfrm>
                  <a:off x="5631031" y="1815292"/>
                  <a:ext cx="1357321" cy="64294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9" name="Text Box 25"/>
            <p:cNvSpPr txBox="1">
              <a:spLocks noChangeArrowheads="1"/>
            </p:cNvSpPr>
            <p:nvPr/>
          </p:nvSpPr>
          <p:spPr bwMode="auto">
            <a:xfrm>
              <a:off x="5832746" y="3104865"/>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0" name="Text Box 25"/>
            <p:cNvSpPr txBox="1">
              <a:spLocks noChangeArrowheads="1"/>
            </p:cNvSpPr>
            <p:nvPr/>
          </p:nvSpPr>
          <p:spPr bwMode="auto">
            <a:xfrm>
              <a:off x="5821638" y="3604929"/>
              <a:ext cx="1082675"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1" name="Text Box 25"/>
            <p:cNvSpPr txBox="1">
              <a:spLocks noChangeArrowheads="1"/>
            </p:cNvSpPr>
            <p:nvPr/>
          </p:nvSpPr>
          <p:spPr bwMode="auto">
            <a:xfrm>
              <a:off x="7332943" y="310486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7332943" y="3604929"/>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3" y="4105005"/>
              <a:ext cx="1428759" cy="398651"/>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Risk mitigation techniques </a:t>
            </a:r>
            <a:br>
              <a:rPr lang="en-US" sz="6000" dirty="0" smtClean="0">
                <a:solidFill>
                  <a:srgbClr val="FFFFFF"/>
                </a:solidFill>
                <a:latin typeface="Arial"/>
              </a:rPr>
            </a:br>
            <a:r>
              <a:rPr lang="en-US" sz="4000" dirty="0" smtClean="0">
                <a:solidFill>
                  <a:srgbClr val="FFFFFF"/>
                </a:solidFill>
                <a:latin typeface="Arial"/>
              </a:rPr>
              <a:t>(CP 52)</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43</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44</a:t>
            </a:fld>
            <a:endParaRPr lang="en-US" dirty="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p:cNvGrpSpPr/>
          <p:nvPr/>
        </p:nvGrpSpPr>
        <p:grpSpPr>
          <a:xfrm>
            <a:off x="672276" y="1672416"/>
            <a:ext cx="8429681" cy="5643602"/>
            <a:chOff x="1243783" y="1315225"/>
            <a:chExt cx="8429681" cy="6000793"/>
          </a:xfrm>
        </p:grpSpPr>
        <p:sp>
          <p:nvSpPr>
            <p:cNvPr id="48" name="Line 40"/>
            <p:cNvSpPr>
              <a:spLocks noChangeShapeType="1"/>
            </p:cNvSpPr>
            <p:nvPr/>
          </p:nvSpPr>
          <p:spPr bwMode="auto">
            <a:xfrm flipH="1">
              <a:off x="4887118" y="2386796"/>
              <a:ext cx="0" cy="209550"/>
            </a:xfrm>
            <a:prstGeom prst="line">
              <a:avLst/>
            </a:prstGeom>
            <a:noFill/>
            <a:ln w="9525">
              <a:solidFill>
                <a:schemeClr val="tx1"/>
              </a:solidFill>
              <a:round/>
              <a:headEnd/>
              <a:tailEnd/>
            </a:ln>
          </p:spPr>
          <p:txBody>
            <a:bodyPr lIns="91396" tIns="45698" rIns="91396" bIns="45698"/>
            <a:lstStyle/>
            <a:p>
              <a:endParaRPr lang="en-US"/>
            </a:p>
          </p:txBody>
        </p:sp>
        <p:grpSp>
          <p:nvGrpSpPr>
            <p:cNvPr id="50" name="Group 39"/>
            <p:cNvGrpSpPr/>
            <p:nvPr/>
          </p:nvGrpSpPr>
          <p:grpSpPr>
            <a:xfrm>
              <a:off x="1327973" y="1315225"/>
              <a:ext cx="7416800" cy="5213410"/>
              <a:chOff x="971550" y="1449388"/>
              <a:chExt cx="7416800" cy="5213410"/>
            </a:xfrm>
          </p:grpSpPr>
          <p:sp>
            <p:nvSpPr>
              <p:cNvPr id="93" name="Text Box 6"/>
              <p:cNvSpPr txBox="1">
                <a:spLocks noChangeArrowheads="1"/>
              </p:cNvSpPr>
              <p:nvPr/>
            </p:nvSpPr>
            <p:spPr bwMode="auto">
              <a:xfrm>
                <a:off x="4076700" y="1449388"/>
                <a:ext cx="990600" cy="400110"/>
              </a:xfrm>
              <a:prstGeom prst="rect">
                <a:avLst/>
              </a:prstGeom>
              <a:solidFill>
                <a:srgbClr val="A4D400"/>
              </a:solidFill>
              <a:ln w="9525">
                <a:solidFill>
                  <a:schemeClr val="tx1"/>
                </a:solidFill>
                <a:miter lim="800000"/>
                <a:headEnd/>
                <a:tailEnd/>
              </a:ln>
            </p:spPr>
            <p:txBody>
              <a:bodyPr>
                <a:spAutoFit/>
              </a:bodyPr>
              <a:lstStyle/>
              <a:p>
                <a:pPr>
                  <a:spcBef>
                    <a:spcPct val="50000"/>
                  </a:spcBef>
                </a:pPr>
                <a:r>
                  <a:rPr lang="cs-CZ" b="1" dirty="0">
                    <a:solidFill>
                      <a:srgbClr val="002777"/>
                    </a:solidFill>
                  </a:rPr>
                  <a:t>SCR</a:t>
                </a:r>
              </a:p>
            </p:txBody>
          </p:sp>
          <p:sp>
            <p:nvSpPr>
              <p:cNvPr id="94" name="Text Box 7"/>
              <p:cNvSpPr txBox="1">
                <a:spLocks noChangeArrowheads="1"/>
              </p:cNvSpPr>
              <p:nvPr/>
            </p:nvSpPr>
            <p:spPr bwMode="auto">
              <a:xfrm>
                <a:off x="4076700" y="2098675"/>
                <a:ext cx="990600" cy="400110"/>
              </a:xfrm>
              <a:prstGeom prst="rect">
                <a:avLst/>
              </a:prstGeom>
              <a:solidFill>
                <a:srgbClr val="A4D400"/>
              </a:solidFill>
              <a:ln w="9525" algn="ctr">
                <a:solidFill>
                  <a:schemeClr val="tx1"/>
                </a:solidFill>
                <a:miter lim="800000"/>
                <a:headEnd/>
                <a:tailEnd/>
              </a:ln>
            </p:spPr>
            <p:txBody>
              <a:bodyPr>
                <a:spAutoFit/>
              </a:bodyPr>
              <a:lstStyle/>
              <a:p>
                <a:pPr>
                  <a:spcBef>
                    <a:spcPct val="50000"/>
                  </a:spcBef>
                </a:pPr>
                <a:r>
                  <a:rPr lang="cs-CZ" b="1" dirty="0">
                    <a:solidFill>
                      <a:srgbClr val="002777"/>
                    </a:solidFill>
                  </a:rPr>
                  <a:t>BSCR</a:t>
                </a:r>
              </a:p>
            </p:txBody>
          </p:sp>
          <p:sp>
            <p:nvSpPr>
              <p:cNvPr id="95" name="Text Box 8"/>
              <p:cNvSpPr txBox="1">
                <a:spLocks noChangeArrowheads="1"/>
              </p:cNvSpPr>
              <p:nvPr/>
            </p:nvSpPr>
            <p:spPr bwMode="auto">
              <a:xfrm>
                <a:off x="5472113" y="2098675"/>
                <a:ext cx="94615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op</a:t>
                </a:r>
                <a:endParaRPr lang="cs-CZ" b="1" dirty="0">
                  <a:solidFill>
                    <a:schemeClr val="bg1"/>
                  </a:solidFill>
                </a:endParaRPr>
              </a:p>
            </p:txBody>
          </p:sp>
          <p:sp>
            <p:nvSpPr>
              <p:cNvPr id="96" name="Text Box 9"/>
              <p:cNvSpPr txBox="1">
                <a:spLocks noChangeArrowheads="1"/>
              </p:cNvSpPr>
              <p:nvPr/>
            </p:nvSpPr>
            <p:spPr bwMode="auto">
              <a:xfrm>
                <a:off x="6958013" y="2708275"/>
                <a:ext cx="1430337"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health</a:t>
                </a:r>
                <a:endParaRPr lang="cs-CZ" b="1" dirty="0">
                  <a:solidFill>
                    <a:schemeClr val="bg1"/>
                  </a:solidFill>
                </a:endParaRPr>
              </a:p>
            </p:txBody>
          </p:sp>
          <p:sp>
            <p:nvSpPr>
              <p:cNvPr id="97" name="Text Box 10"/>
              <p:cNvSpPr txBox="1">
                <a:spLocks noChangeArrowheads="1"/>
              </p:cNvSpPr>
              <p:nvPr/>
            </p:nvSpPr>
            <p:spPr bwMode="auto">
              <a:xfrm>
                <a:off x="5472113" y="2708275"/>
                <a:ext cx="1081087"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nl</a:t>
                </a:r>
                <a:endParaRPr lang="cs-CZ" b="1" dirty="0">
                  <a:solidFill>
                    <a:schemeClr val="bg1"/>
                  </a:solidFill>
                </a:endParaRPr>
              </a:p>
            </p:txBody>
          </p:sp>
          <p:sp>
            <p:nvSpPr>
              <p:cNvPr id="98" name="Text Box 11"/>
              <p:cNvSpPr txBox="1">
                <a:spLocks noChangeArrowheads="1"/>
              </p:cNvSpPr>
              <p:nvPr/>
            </p:nvSpPr>
            <p:spPr bwMode="auto">
              <a:xfrm>
                <a:off x="4032250" y="2708275"/>
                <a:ext cx="107950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life</a:t>
                </a:r>
                <a:endParaRPr lang="cs-CZ" b="1" dirty="0">
                  <a:solidFill>
                    <a:schemeClr val="bg1"/>
                  </a:solidFill>
                </a:endParaRPr>
              </a:p>
            </p:txBody>
          </p:sp>
          <p:sp>
            <p:nvSpPr>
              <p:cNvPr id="99" name="Text Box 12"/>
              <p:cNvSpPr txBox="1">
                <a:spLocks noChangeArrowheads="1"/>
              </p:cNvSpPr>
              <p:nvPr/>
            </p:nvSpPr>
            <p:spPr bwMode="auto">
              <a:xfrm>
                <a:off x="2547938" y="2708275"/>
                <a:ext cx="1082675"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def</a:t>
                </a:r>
                <a:endParaRPr lang="cs-CZ" b="1" dirty="0">
                  <a:solidFill>
                    <a:schemeClr val="bg1"/>
                  </a:solidFill>
                </a:endParaRPr>
              </a:p>
            </p:txBody>
          </p:sp>
          <p:sp>
            <p:nvSpPr>
              <p:cNvPr id="100" name="Text Box 13"/>
              <p:cNvSpPr txBox="1">
                <a:spLocks noChangeArrowheads="1"/>
              </p:cNvSpPr>
              <p:nvPr/>
            </p:nvSpPr>
            <p:spPr bwMode="auto">
              <a:xfrm>
                <a:off x="971550" y="2708275"/>
                <a:ext cx="1082675"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SCR</a:t>
                </a:r>
                <a:r>
                  <a:rPr lang="cs-CZ" b="1" baseline="-20000" dirty="0" err="1">
                    <a:solidFill>
                      <a:schemeClr val="bg1"/>
                    </a:solidFill>
                  </a:rPr>
                  <a:t>mkt</a:t>
                </a:r>
                <a:endParaRPr lang="cs-CZ" b="1" dirty="0">
                  <a:solidFill>
                    <a:schemeClr val="bg1"/>
                  </a:solidFill>
                </a:endParaRPr>
              </a:p>
            </p:txBody>
          </p:sp>
          <p:sp>
            <p:nvSpPr>
              <p:cNvPr id="101"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102"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103"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104"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105"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106" name="Text Box 19"/>
              <p:cNvSpPr txBox="1">
                <a:spLocks noChangeArrowheads="1"/>
              </p:cNvSpPr>
              <p:nvPr/>
            </p:nvSpPr>
            <p:spPr bwMode="auto">
              <a:xfrm>
                <a:off x="981075" y="3238500"/>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int</a:t>
                </a:r>
                <a:endParaRPr lang="cs-CZ" b="1" dirty="0">
                  <a:solidFill>
                    <a:srgbClr val="264067"/>
                  </a:solidFill>
                </a:endParaRPr>
              </a:p>
            </p:txBody>
          </p:sp>
          <p:sp>
            <p:nvSpPr>
              <p:cNvPr id="107" name="Text Box 20"/>
              <p:cNvSpPr txBox="1">
                <a:spLocks noChangeArrowheads="1"/>
              </p:cNvSpPr>
              <p:nvPr/>
            </p:nvSpPr>
            <p:spPr bwMode="auto">
              <a:xfrm>
                <a:off x="981075" y="3741738"/>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eq</a:t>
                </a:r>
                <a:endParaRPr lang="cs-CZ" b="1" dirty="0">
                  <a:solidFill>
                    <a:srgbClr val="264067"/>
                  </a:solidFill>
                </a:endParaRPr>
              </a:p>
            </p:txBody>
          </p:sp>
          <p:sp>
            <p:nvSpPr>
              <p:cNvPr id="108" name="Text Box 21"/>
              <p:cNvSpPr txBox="1">
                <a:spLocks noChangeArrowheads="1"/>
              </p:cNvSpPr>
              <p:nvPr/>
            </p:nvSpPr>
            <p:spPr bwMode="auto">
              <a:xfrm>
                <a:off x="981075" y="4246564"/>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prop</a:t>
                </a:r>
                <a:endParaRPr lang="cs-CZ" b="1" dirty="0">
                  <a:solidFill>
                    <a:srgbClr val="264067"/>
                  </a:solidFill>
                </a:endParaRPr>
              </a:p>
            </p:txBody>
          </p:sp>
          <p:sp>
            <p:nvSpPr>
              <p:cNvPr id="109" name="Text Box 22"/>
              <p:cNvSpPr txBox="1">
                <a:spLocks noChangeArrowheads="1"/>
              </p:cNvSpPr>
              <p:nvPr/>
            </p:nvSpPr>
            <p:spPr bwMode="auto">
              <a:xfrm>
                <a:off x="981075" y="474979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fx</a:t>
                </a:r>
                <a:endParaRPr lang="cs-CZ" b="1" dirty="0">
                  <a:solidFill>
                    <a:srgbClr val="264067"/>
                  </a:solidFill>
                </a:endParaRPr>
              </a:p>
            </p:txBody>
          </p:sp>
          <p:sp>
            <p:nvSpPr>
              <p:cNvPr id="110" name="Text Box 23"/>
              <p:cNvSpPr txBox="1">
                <a:spLocks noChangeArrowheads="1"/>
              </p:cNvSpPr>
              <p:nvPr/>
            </p:nvSpPr>
            <p:spPr bwMode="auto">
              <a:xfrm>
                <a:off x="981075" y="5254625"/>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sp</a:t>
                </a:r>
                <a:endParaRPr lang="cs-CZ" b="1" dirty="0">
                  <a:solidFill>
                    <a:srgbClr val="264067"/>
                  </a:solidFill>
                </a:endParaRPr>
              </a:p>
            </p:txBody>
          </p:sp>
          <p:sp>
            <p:nvSpPr>
              <p:cNvPr id="111" name="Text Box 24"/>
              <p:cNvSpPr txBox="1">
                <a:spLocks noChangeArrowheads="1"/>
              </p:cNvSpPr>
              <p:nvPr/>
            </p:nvSpPr>
            <p:spPr bwMode="auto">
              <a:xfrm>
                <a:off x="981075" y="575945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Mkt</a:t>
                </a:r>
                <a:r>
                  <a:rPr lang="cs-CZ" b="1" baseline="-20000" dirty="0" err="1">
                    <a:solidFill>
                      <a:srgbClr val="264067"/>
                    </a:solidFill>
                  </a:rPr>
                  <a:t>conc</a:t>
                </a:r>
                <a:endParaRPr lang="cs-CZ" b="1" dirty="0">
                  <a:solidFill>
                    <a:srgbClr val="264067"/>
                  </a:solidFill>
                </a:endParaRPr>
              </a:p>
            </p:txBody>
          </p:sp>
          <p:sp>
            <p:nvSpPr>
              <p:cNvPr id="112" name="Text Box 25"/>
              <p:cNvSpPr txBox="1">
                <a:spLocks noChangeArrowheads="1"/>
              </p:cNvSpPr>
              <p:nvPr/>
            </p:nvSpPr>
            <p:spPr bwMode="auto">
              <a:xfrm>
                <a:off x="4005264" y="3238500"/>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mort</a:t>
                </a:r>
                <a:endParaRPr lang="cs-CZ" b="1" dirty="0">
                  <a:solidFill>
                    <a:srgbClr val="264067"/>
                  </a:solidFill>
                </a:endParaRPr>
              </a:p>
            </p:txBody>
          </p:sp>
          <p:sp>
            <p:nvSpPr>
              <p:cNvPr id="113" name="Text Box 26"/>
              <p:cNvSpPr txBox="1">
                <a:spLocks noChangeArrowheads="1"/>
              </p:cNvSpPr>
              <p:nvPr/>
            </p:nvSpPr>
            <p:spPr bwMode="auto">
              <a:xfrm>
                <a:off x="4005264" y="3741738"/>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long</a:t>
                </a:r>
                <a:endParaRPr lang="cs-CZ" b="1" dirty="0">
                  <a:solidFill>
                    <a:srgbClr val="264067"/>
                  </a:solidFill>
                </a:endParaRPr>
              </a:p>
            </p:txBody>
          </p:sp>
          <p:sp>
            <p:nvSpPr>
              <p:cNvPr id="114" name="Text Box 27"/>
              <p:cNvSpPr txBox="1">
                <a:spLocks noChangeArrowheads="1"/>
              </p:cNvSpPr>
              <p:nvPr/>
            </p:nvSpPr>
            <p:spPr bwMode="auto">
              <a:xfrm>
                <a:off x="4005264" y="4246564"/>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dis</a:t>
                </a:r>
                <a:endParaRPr lang="cs-CZ" b="1" dirty="0">
                  <a:solidFill>
                    <a:srgbClr val="264067"/>
                  </a:solidFill>
                </a:endParaRPr>
              </a:p>
            </p:txBody>
          </p:sp>
          <p:sp>
            <p:nvSpPr>
              <p:cNvPr id="115" name="Text Box 28"/>
              <p:cNvSpPr txBox="1">
                <a:spLocks noChangeArrowheads="1"/>
              </p:cNvSpPr>
              <p:nvPr/>
            </p:nvSpPr>
            <p:spPr bwMode="auto">
              <a:xfrm>
                <a:off x="4005264" y="4749798"/>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lapse</a:t>
                </a:r>
                <a:endParaRPr lang="cs-CZ" b="1" dirty="0">
                  <a:solidFill>
                    <a:srgbClr val="264067"/>
                  </a:solidFill>
                </a:endParaRPr>
              </a:p>
            </p:txBody>
          </p:sp>
          <p:sp>
            <p:nvSpPr>
              <p:cNvPr id="116" name="Text Box 29"/>
              <p:cNvSpPr txBox="1">
                <a:spLocks noChangeArrowheads="1"/>
              </p:cNvSpPr>
              <p:nvPr/>
            </p:nvSpPr>
            <p:spPr bwMode="auto">
              <a:xfrm>
                <a:off x="4005264" y="5254625"/>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exp</a:t>
                </a:r>
                <a:endParaRPr lang="cs-CZ" b="1" dirty="0">
                  <a:solidFill>
                    <a:srgbClr val="264067"/>
                  </a:solidFill>
                </a:endParaRPr>
              </a:p>
            </p:txBody>
          </p:sp>
          <p:sp>
            <p:nvSpPr>
              <p:cNvPr id="117" name="Text Box 30"/>
              <p:cNvSpPr txBox="1">
                <a:spLocks noChangeArrowheads="1"/>
              </p:cNvSpPr>
              <p:nvPr/>
            </p:nvSpPr>
            <p:spPr bwMode="auto">
              <a:xfrm>
                <a:off x="4005264" y="5759450"/>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CAT</a:t>
                </a:r>
                <a:endParaRPr lang="cs-CZ" b="1" dirty="0">
                  <a:solidFill>
                    <a:srgbClr val="264067"/>
                  </a:solidFill>
                </a:endParaRPr>
              </a:p>
            </p:txBody>
          </p:sp>
          <p:sp>
            <p:nvSpPr>
              <p:cNvPr id="118" name="Text Box 31"/>
              <p:cNvSpPr txBox="1">
                <a:spLocks noChangeArrowheads="1"/>
              </p:cNvSpPr>
              <p:nvPr/>
            </p:nvSpPr>
            <p:spPr bwMode="auto">
              <a:xfrm>
                <a:off x="4005264" y="6262688"/>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Life</a:t>
                </a:r>
                <a:r>
                  <a:rPr lang="cs-CZ" b="1" baseline="-20000" dirty="0" err="1">
                    <a:solidFill>
                      <a:srgbClr val="264067"/>
                    </a:solidFill>
                  </a:rPr>
                  <a:t>rev</a:t>
                </a:r>
                <a:endParaRPr lang="cs-CZ" b="1" dirty="0">
                  <a:solidFill>
                    <a:srgbClr val="264067"/>
                  </a:solidFill>
                </a:endParaRPr>
              </a:p>
            </p:txBody>
          </p:sp>
          <p:sp>
            <p:nvSpPr>
              <p:cNvPr id="119" name="Text Box 32"/>
              <p:cNvSpPr txBox="1">
                <a:spLocks noChangeArrowheads="1"/>
              </p:cNvSpPr>
              <p:nvPr/>
            </p:nvSpPr>
            <p:spPr bwMode="auto">
              <a:xfrm>
                <a:off x="5445125" y="3238500"/>
                <a:ext cx="1082675" cy="400110"/>
              </a:xfrm>
              <a:prstGeom prst="rect">
                <a:avLst/>
              </a:prstGeom>
              <a:solidFill>
                <a:srgbClr val="C9DD03"/>
              </a:solidFill>
              <a:ln w="9525">
                <a:solidFill>
                  <a:schemeClr val="tx1"/>
                </a:solidFill>
                <a:miter lim="800000"/>
                <a:headEnd/>
                <a:tailEnd/>
              </a:ln>
            </p:spPr>
            <p:txBody>
              <a:bodyPr>
                <a:spAutoFit/>
              </a:bodyPr>
              <a:lstStyle/>
              <a:p>
                <a:pPr>
                  <a:spcBef>
                    <a:spcPct val="50000"/>
                  </a:spcBef>
                </a:pPr>
                <a:r>
                  <a:rPr lang="cs-CZ" b="1" dirty="0" err="1">
                    <a:solidFill>
                      <a:srgbClr val="264067"/>
                    </a:solidFill>
                  </a:rPr>
                  <a:t>Nl</a:t>
                </a:r>
                <a:r>
                  <a:rPr lang="cs-CZ" b="1" baseline="-20000" dirty="0" err="1">
                    <a:solidFill>
                      <a:srgbClr val="264067"/>
                    </a:solidFill>
                  </a:rPr>
                  <a:t>pr</a:t>
                </a:r>
                <a:r>
                  <a:rPr lang="en-US" b="1" baseline="-20000" dirty="0">
                    <a:solidFill>
                      <a:srgbClr val="264067"/>
                    </a:solidFill>
                  </a:rPr>
                  <a:t>&amp;res</a:t>
                </a:r>
                <a:endParaRPr lang="cs-CZ" b="1" baseline="-20000" dirty="0">
                  <a:solidFill>
                    <a:srgbClr val="264067"/>
                  </a:solidFill>
                </a:endParaRPr>
              </a:p>
            </p:txBody>
          </p:sp>
          <p:sp>
            <p:nvSpPr>
              <p:cNvPr id="120" name="Text Box 33"/>
              <p:cNvSpPr txBox="1">
                <a:spLocks noChangeArrowheads="1"/>
              </p:cNvSpPr>
              <p:nvPr/>
            </p:nvSpPr>
            <p:spPr bwMode="auto">
              <a:xfrm>
                <a:off x="5445125" y="3741738"/>
                <a:ext cx="1082675"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Nl</a:t>
                </a:r>
                <a:r>
                  <a:rPr lang="cs-CZ" b="1" baseline="-20000" dirty="0" err="1">
                    <a:solidFill>
                      <a:srgbClr val="264067"/>
                    </a:solidFill>
                  </a:rPr>
                  <a:t>CAT</a:t>
                </a:r>
                <a:endParaRPr lang="cs-CZ" b="1" baseline="-20000" dirty="0">
                  <a:solidFill>
                    <a:srgbClr val="264067"/>
                  </a:solidFill>
                </a:endParaRPr>
              </a:p>
            </p:txBody>
          </p:sp>
          <p:sp>
            <p:nvSpPr>
              <p:cNvPr id="121" name="Text Box 34"/>
              <p:cNvSpPr txBox="1">
                <a:spLocks noChangeArrowheads="1"/>
              </p:cNvSpPr>
              <p:nvPr/>
            </p:nvSpPr>
            <p:spPr bwMode="auto">
              <a:xfrm>
                <a:off x="6958013" y="3238500"/>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LT</a:t>
                </a:r>
                <a:endParaRPr lang="cs-CZ" b="1" baseline="-20000" dirty="0">
                  <a:solidFill>
                    <a:srgbClr val="264067"/>
                  </a:solidFill>
                </a:endParaRPr>
              </a:p>
            </p:txBody>
          </p:sp>
          <p:sp>
            <p:nvSpPr>
              <p:cNvPr id="122" name="Text Box 35"/>
              <p:cNvSpPr txBox="1">
                <a:spLocks noChangeArrowheads="1"/>
              </p:cNvSpPr>
              <p:nvPr/>
            </p:nvSpPr>
            <p:spPr bwMode="auto">
              <a:xfrm>
                <a:off x="6958013" y="3741738"/>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ST</a:t>
                </a:r>
                <a:endParaRPr lang="cs-CZ" b="1" baseline="-20000" dirty="0">
                  <a:solidFill>
                    <a:srgbClr val="264067"/>
                  </a:solidFill>
                </a:endParaRPr>
              </a:p>
            </p:txBody>
          </p:sp>
          <p:sp>
            <p:nvSpPr>
              <p:cNvPr id="125" name="Text Box 36"/>
              <p:cNvSpPr txBox="1">
                <a:spLocks noChangeArrowheads="1"/>
              </p:cNvSpPr>
              <p:nvPr/>
            </p:nvSpPr>
            <p:spPr bwMode="auto">
              <a:xfrm>
                <a:off x="6958013" y="4246564"/>
                <a:ext cx="1430337" cy="400110"/>
              </a:xfrm>
              <a:prstGeom prst="rect">
                <a:avLst/>
              </a:prstGeom>
              <a:solidFill>
                <a:srgbClr val="9DC4E3"/>
              </a:solidFill>
              <a:ln w="9525">
                <a:solidFill>
                  <a:schemeClr val="tx1"/>
                </a:solidFill>
                <a:miter lim="800000"/>
                <a:headEnd/>
                <a:tailEnd/>
              </a:ln>
            </p:spPr>
            <p:txBody>
              <a:bodyPr>
                <a:spAutoFit/>
              </a:bodyPr>
              <a:lstStyle/>
              <a:p>
                <a:pPr>
                  <a:spcBef>
                    <a:spcPct val="50000"/>
                  </a:spcBef>
                </a:pPr>
                <a:r>
                  <a:rPr lang="cs-CZ" b="1" dirty="0" err="1">
                    <a:solidFill>
                      <a:srgbClr val="264067"/>
                    </a:solidFill>
                  </a:rPr>
                  <a:t>Health</a:t>
                </a:r>
                <a:r>
                  <a:rPr lang="cs-CZ" b="1" baseline="-20000" dirty="0" err="1">
                    <a:solidFill>
                      <a:srgbClr val="264067"/>
                    </a:solidFill>
                  </a:rPr>
                  <a:t>comp</a:t>
                </a:r>
                <a:endParaRPr lang="cs-CZ" b="1" baseline="-20000" dirty="0">
                  <a:solidFill>
                    <a:srgbClr val="264067"/>
                  </a:solidFill>
                </a:endParaRPr>
              </a:p>
            </p:txBody>
          </p:sp>
          <p:sp>
            <p:nvSpPr>
              <p:cNvPr id="126" name="Text Box 37"/>
              <p:cNvSpPr txBox="1">
                <a:spLocks noChangeArrowheads="1"/>
              </p:cNvSpPr>
              <p:nvPr/>
            </p:nvSpPr>
            <p:spPr bwMode="auto">
              <a:xfrm>
                <a:off x="2743200" y="2098675"/>
                <a:ext cx="946150" cy="400110"/>
              </a:xfrm>
              <a:prstGeom prst="rect">
                <a:avLst/>
              </a:prstGeom>
              <a:solidFill>
                <a:srgbClr val="0079A6"/>
              </a:solidFill>
              <a:ln w="9525">
                <a:solidFill>
                  <a:schemeClr val="tx1"/>
                </a:solidFill>
                <a:miter lim="800000"/>
                <a:headEnd/>
                <a:tailEnd/>
              </a:ln>
            </p:spPr>
            <p:txBody>
              <a:bodyPr>
                <a:spAutoFit/>
              </a:bodyPr>
              <a:lstStyle/>
              <a:p>
                <a:pPr>
                  <a:spcBef>
                    <a:spcPct val="50000"/>
                  </a:spcBef>
                </a:pPr>
                <a:r>
                  <a:rPr lang="cs-CZ" b="1" dirty="0" err="1">
                    <a:solidFill>
                      <a:schemeClr val="bg1"/>
                    </a:solidFill>
                  </a:rPr>
                  <a:t>Adj</a:t>
                </a:r>
                <a:endParaRPr lang="cs-CZ" b="1" dirty="0">
                  <a:solidFill>
                    <a:schemeClr val="bg1"/>
                  </a:solidFill>
                </a:endParaRPr>
              </a:p>
            </p:txBody>
          </p:sp>
          <p:sp>
            <p:nvSpPr>
              <p:cNvPr id="127"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8"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sp>
          <p:nvSpPr>
            <p:cNvPr id="57" name="Title 1"/>
            <p:cNvSpPr txBox="1">
              <a:spLocks/>
            </p:cNvSpPr>
            <p:nvPr/>
          </p:nvSpPr>
          <p:spPr bwMode="auto">
            <a:xfrm>
              <a:off x="6030126" y="4815688"/>
              <a:ext cx="3643338" cy="25003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endParaRPr lang="en-US" sz="1600" dirty="0" smtClean="0">
                <a:solidFill>
                  <a:schemeClr val="tx2"/>
                </a:solidFill>
                <a:latin typeface="+mj-lt"/>
                <a:ea typeface="+mj-ea"/>
                <a:cs typeface="+mj-cs"/>
              </a:endParaRPr>
            </a:p>
          </p:txBody>
        </p:sp>
        <p:sp>
          <p:nvSpPr>
            <p:cNvPr id="84" name="AutoShape 51"/>
            <p:cNvSpPr>
              <a:spLocks noChangeArrowheads="1"/>
            </p:cNvSpPr>
            <p:nvPr/>
          </p:nvSpPr>
          <p:spPr bwMode="auto">
            <a:xfrm>
              <a:off x="6244440" y="5549106"/>
              <a:ext cx="714330" cy="325716"/>
            </a:xfrm>
            <a:prstGeom prst="roundRect">
              <a:avLst>
                <a:gd name="adj" fmla="val 49921"/>
              </a:avLst>
            </a:prstGeom>
            <a:noFill/>
            <a:ln w="31750">
              <a:solidFill>
                <a:srgbClr val="002776"/>
              </a:solidFill>
              <a:round/>
              <a:headEnd/>
              <a:tailEnd/>
            </a:ln>
          </p:spPr>
          <p:txBody>
            <a:bodyPr wrap="none" lIns="101852" tIns="50925" rIns="101852" bIns="50925" anchor="ctr"/>
            <a:lstStyle/>
            <a:p>
              <a:endParaRPr lang="en-US"/>
            </a:p>
          </p:txBody>
        </p:sp>
        <p:sp>
          <p:nvSpPr>
            <p:cNvPr id="85" name="Text Box 52" descr="Tmavý šikmo nahoru"/>
            <p:cNvSpPr txBox="1">
              <a:spLocks noChangeArrowheads="1"/>
            </p:cNvSpPr>
            <p:nvPr/>
          </p:nvSpPr>
          <p:spPr bwMode="auto">
            <a:xfrm>
              <a:off x="6244443" y="6119563"/>
              <a:ext cx="792923" cy="340111"/>
            </a:xfrm>
            <a:prstGeom prst="rect">
              <a:avLst/>
            </a:prstGeom>
            <a:solidFill>
              <a:srgbClr val="C9DD03"/>
            </a:solidFill>
            <a:ln w="9525">
              <a:solidFill>
                <a:schemeClr val="tx1"/>
              </a:solidFill>
              <a:miter lim="800000"/>
              <a:headEnd/>
              <a:tailEnd/>
            </a:ln>
          </p:spPr>
          <p:txBody>
            <a:bodyPr lIns="101852" tIns="50925" rIns="101852" bIns="50925">
              <a:spAutoFit/>
            </a:bodyPr>
            <a:lstStyle/>
            <a:p>
              <a:pPr>
                <a:spcBef>
                  <a:spcPct val="50000"/>
                </a:spcBef>
              </a:pPr>
              <a:endParaRPr lang="en-US" sz="2200" b="1" baseline="-20000" dirty="0">
                <a:solidFill>
                  <a:srgbClr val="264067"/>
                </a:solidFill>
              </a:endParaRPr>
            </a:p>
          </p:txBody>
        </p:sp>
        <p:sp>
          <p:nvSpPr>
            <p:cNvPr id="87" name="Text Box 53"/>
            <p:cNvSpPr txBox="1">
              <a:spLocks noChangeArrowheads="1"/>
            </p:cNvSpPr>
            <p:nvPr/>
          </p:nvSpPr>
          <p:spPr bwMode="auto">
            <a:xfrm>
              <a:off x="7115957" y="5390748"/>
              <a:ext cx="2457361" cy="1287476"/>
            </a:xfrm>
            <a:prstGeom prst="rect">
              <a:avLst/>
            </a:prstGeom>
            <a:noFill/>
            <a:ln w="9525">
              <a:noFill/>
              <a:miter lim="800000"/>
              <a:headEnd/>
              <a:tailEnd/>
            </a:ln>
          </p:spPr>
          <p:txBody>
            <a:bodyPr lIns="101852" tIns="50925" rIns="101852" bIns="50925">
              <a:spAutoFit/>
            </a:bodyPr>
            <a:lstStyle/>
            <a:p>
              <a:pPr>
                <a:spcBef>
                  <a:spcPct val="50000"/>
                </a:spcBef>
              </a:pPr>
              <a:r>
                <a:rPr lang="en-GB" sz="1600" dirty="0" smtClean="0">
                  <a:solidFill>
                    <a:srgbClr val="264067"/>
                  </a:solidFill>
                </a:rPr>
                <a:t>Risk mitigation effect </a:t>
              </a:r>
              <a:r>
                <a:rPr lang="en-GB" sz="1600" dirty="0">
                  <a:solidFill>
                    <a:srgbClr val="264067"/>
                  </a:solidFill>
                </a:rPr>
                <a:t>can be allowed </a:t>
              </a:r>
              <a:r>
                <a:rPr lang="en-GB" sz="1600" dirty="0" smtClean="0">
                  <a:solidFill>
                    <a:srgbClr val="264067"/>
                  </a:solidFill>
                </a:rPr>
                <a:t>for</a:t>
              </a:r>
            </a:p>
            <a:p>
              <a:pPr>
                <a:spcBef>
                  <a:spcPct val="50000"/>
                </a:spcBef>
              </a:pPr>
              <a:r>
                <a:rPr lang="en-GB" sz="1600" dirty="0" smtClean="0">
                  <a:solidFill>
                    <a:srgbClr val="264067"/>
                  </a:solidFill>
                </a:rPr>
                <a:t>Simplified </a:t>
              </a:r>
              <a:r>
                <a:rPr lang="en-GB" sz="1600" dirty="0">
                  <a:solidFill>
                    <a:srgbClr val="264067"/>
                  </a:solidFill>
                </a:rPr>
                <a:t>calculation are </a:t>
              </a:r>
              <a:r>
                <a:rPr lang="en-GB" sz="1600" dirty="0" smtClean="0">
                  <a:solidFill>
                    <a:srgbClr val="264067"/>
                  </a:solidFill>
                </a:rPr>
                <a:t>developed</a:t>
              </a:r>
              <a:endParaRPr lang="en-GB" sz="1600" dirty="0">
                <a:solidFill>
                  <a:srgbClr val="264067"/>
                </a:solidFill>
              </a:endParaRPr>
            </a:p>
          </p:txBody>
        </p:sp>
        <p:sp>
          <p:nvSpPr>
            <p:cNvPr id="88" name="AutoShape 42"/>
            <p:cNvSpPr>
              <a:spLocks noChangeArrowheads="1"/>
            </p:cNvSpPr>
            <p:nvPr/>
          </p:nvSpPr>
          <p:spPr bwMode="auto">
            <a:xfrm>
              <a:off x="1243783" y="2958302"/>
              <a:ext cx="1275133" cy="3429024"/>
            </a:xfrm>
            <a:prstGeom prst="roundRect">
              <a:avLst>
                <a:gd name="adj" fmla="val 49921"/>
              </a:avLst>
            </a:prstGeom>
            <a:noFill/>
            <a:ln w="31750">
              <a:solidFill>
                <a:srgbClr val="002776"/>
              </a:solidFill>
              <a:round/>
              <a:headEnd/>
              <a:tailEnd/>
            </a:ln>
          </p:spPr>
          <p:txBody>
            <a:bodyPr wrap="none" lIns="101852" tIns="50925" rIns="101852" bIns="50925" anchor="ctr"/>
            <a:lstStyle/>
            <a:p>
              <a:endParaRPr lang="en-US"/>
            </a:p>
          </p:txBody>
        </p:sp>
        <p:sp>
          <p:nvSpPr>
            <p:cNvPr id="89" name="AutoShape 43"/>
            <p:cNvSpPr>
              <a:spLocks noChangeArrowheads="1"/>
            </p:cNvSpPr>
            <p:nvPr/>
          </p:nvSpPr>
          <p:spPr bwMode="auto">
            <a:xfrm>
              <a:off x="4244179" y="2958302"/>
              <a:ext cx="1346572" cy="3214710"/>
            </a:xfrm>
            <a:prstGeom prst="roundRect">
              <a:avLst>
                <a:gd name="adj" fmla="val 49921"/>
              </a:avLst>
            </a:prstGeom>
            <a:noFill/>
            <a:ln w="31750">
              <a:solidFill>
                <a:srgbClr val="002776"/>
              </a:solidFill>
              <a:round/>
              <a:headEnd/>
              <a:tailEnd/>
            </a:ln>
          </p:spPr>
          <p:txBody>
            <a:bodyPr wrap="none" lIns="101852" tIns="50925" rIns="101852" bIns="50925" anchor="ctr"/>
            <a:lstStyle/>
            <a:p>
              <a:endParaRPr lang="en-US"/>
            </a:p>
          </p:txBody>
        </p:sp>
        <p:sp>
          <p:nvSpPr>
            <p:cNvPr id="90" name="AutoShape 48"/>
            <p:cNvSpPr>
              <a:spLocks noChangeArrowheads="1"/>
            </p:cNvSpPr>
            <p:nvPr/>
          </p:nvSpPr>
          <p:spPr bwMode="auto">
            <a:xfrm>
              <a:off x="7173134" y="2958300"/>
              <a:ext cx="1662692" cy="653230"/>
            </a:xfrm>
            <a:prstGeom prst="roundRect">
              <a:avLst>
                <a:gd name="adj" fmla="val 49921"/>
              </a:avLst>
            </a:prstGeom>
            <a:noFill/>
            <a:ln w="31750">
              <a:solidFill>
                <a:srgbClr val="002776"/>
              </a:solidFill>
              <a:round/>
              <a:headEnd/>
              <a:tailEnd/>
            </a:ln>
          </p:spPr>
          <p:txBody>
            <a:bodyPr wrap="none" lIns="101852" tIns="50925" rIns="101852" bIns="50925" anchor="ctr"/>
            <a:lstStyle/>
            <a:p>
              <a:pPr algn="ctr"/>
              <a:endParaRPr lang="en-US"/>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45</a:t>
            </a:fld>
            <a:endParaRPr lang="en-US" dirty="0"/>
          </a:p>
        </p:txBody>
      </p:sp>
      <p:sp>
        <p:nvSpPr>
          <p:cNvPr id="83" name="Title 1"/>
          <p:cNvSpPr txBox="1">
            <a:spLocks/>
          </p:cNvSpPr>
          <p:nvPr/>
        </p:nvSpPr>
        <p:spPr bwMode="auto">
          <a:xfrm>
            <a:off x="315086" y="1315226"/>
            <a:ext cx="4714908" cy="6072230"/>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52</a:t>
            </a:r>
          </a:p>
          <a:p>
            <a:pPr marL="174542"/>
            <a:endParaRPr lang="en-US" b="1" dirty="0" smtClean="0">
              <a:solidFill>
                <a:schemeClr val="tx2"/>
              </a:solidFill>
              <a:latin typeface="+mn-lt"/>
              <a:ea typeface="+mj-ea"/>
              <a:cs typeface="+mj-cs"/>
            </a:endParaRPr>
          </a:p>
          <a:p>
            <a:pPr marL="342900" indent="-342900">
              <a:buFont typeface="+mj-lt"/>
              <a:buAutoNum type="arabicPeriod"/>
            </a:pPr>
            <a:r>
              <a:rPr lang="en-US" dirty="0" smtClean="0"/>
              <a:t>Reinsurance could have significantly less effect in reducing MCR/SCR than it currently has under Solvency I</a:t>
            </a:r>
          </a:p>
          <a:p>
            <a:pPr marL="342900" indent="-342900"/>
            <a:endParaRPr lang="en-US" dirty="0" smtClean="0"/>
          </a:p>
          <a:p>
            <a:pPr marL="342900" indent="-342900">
              <a:buFont typeface="+mj-lt"/>
              <a:buAutoNum type="arabicPeriod" startAt="2"/>
            </a:pPr>
            <a:r>
              <a:rPr lang="en-US" dirty="0" smtClean="0"/>
              <a:t>CEIOPS proposes </a:t>
            </a:r>
            <a:r>
              <a:rPr lang="en-US" b="1" dirty="0" smtClean="0"/>
              <a:t>five high level principles </a:t>
            </a:r>
            <a:r>
              <a:rPr lang="en-US" dirty="0" smtClean="0"/>
              <a:t>that would remain applicable in an ongoing environment of development and evolution of risk mitigation techniques</a:t>
            </a:r>
          </a:p>
          <a:p>
            <a:pPr lvl="1" indent="-342900">
              <a:buFont typeface="Arial" pitchFamily="34" charset="0"/>
              <a:buChar char="•"/>
            </a:pPr>
            <a:r>
              <a:rPr lang="en-US" sz="1600" dirty="0" smtClean="0"/>
              <a:t>Effective risk transfer</a:t>
            </a:r>
            <a:endParaRPr lang="en-US" sz="1600" b="1" dirty="0" smtClean="0">
              <a:solidFill>
                <a:srgbClr val="FFFFFF"/>
              </a:solidFill>
            </a:endParaRPr>
          </a:p>
          <a:p>
            <a:pPr lvl="1" indent="-342900">
              <a:buFont typeface="Arial" pitchFamily="34" charset="0"/>
              <a:buChar char="•"/>
            </a:pPr>
            <a:r>
              <a:rPr lang="en-US" sz="1600" dirty="0" smtClean="0"/>
              <a:t>Economic effect over legal form</a:t>
            </a:r>
            <a:endParaRPr lang="en-US" sz="1600" b="1" dirty="0" smtClean="0">
              <a:solidFill>
                <a:srgbClr val="FFFFFF"/>
              </a:solidFill>
            </a:endParaRPr>
          </a:p>
          <a:p>
            <a:pPr lvl="1" indent="-342900">
              <a:buFont typeface="Arial" pitchFamily="34" charset="0"/>
              <a:buChar char="•"/>
            </a:pPr>
            <a:r>
              <a:rPr lang="en-US" sz="1600" dirty="0" smtClean="0"/>
              <a:t>Legal certainty, effectiveness and enforceability</a:t>
            </a:r>
            <a:endParaRPr lang="en-US" sz="1600" b="1" dirty="0" smtClean="0">
              <a:solidFill>
                <a:srgbClr val="FFFFFF"/>
              </a:solidFill>
            </a:endParaRPr>
          </a:p>
          <a:p>
            <a:pPr lvl="1" indent="-342900">
              <a:buFont typeface="Arial" pitchFamily="34" charset="0"/>
              <a:buChar char="•"/>
            </a:pPr>
            <a:r>
              <a:rPr lang="en-US" sz="1600" dirty="0" smtClean="0"/>
              <a:t>Liquidity and valuation</a:t>
            </a:r>
            <a:endParaRPr lang="en-US" sz="1600" b="1" dirty="0" smtClean="0">
              <a:solidFill>
                <a:srgbClr val="FFFFFF"/>
              </a:solidFill>
            </a:endParaRPr>
          </a:p>
          <a:p>
            <a:pPr lvl="1" indent="-342900">
              <a:buFont typeface="Arial" pitchFamily="34" charset="0"/>
              <a:buChar char="•"/>
            </a:pPr>
            <a:r>
              <a:rPr lang="en-US" sz="1600" dirty="0" smtClean="0"/>
              <a:t>Credit quality of the provider of the risk mitigation instrument</a:t>
            </a:r>
          </a:p>
        </p:txBody>
      </p:sp>
      <p:sp>
        <p:nvSpPr>
          <p:cNvPr id="46" name="Title 1"/>
          <p:cNvSpPr txBox="1">
            <a:spLocks/>
          </p:cNvSpPr>
          <p:nvPr/>
        </p:nvSpPr>
        <p:spPr bwMode="auto">
          <a:xfrm>
            <a:off x="5101432" y="1315226"/>
            <a:ext cx="4714908" cy="6072230"/>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342900" lvl="1" indent="-342900">
              <a:buFont typeface="+mj-lt"/>
              <a:buAutoNum type="alphaUcPeriod"/>
            </a:pPr>
            <a:r>
              <a:rPr lang="en-US" dirty="0" smtClean="0"/>
              <a:t>Effective risk transfer: </a:t>
            </a:r>
          </a:p>
          <a:p>
            <a:pPr lvl="1" indent="-342900">
              <a:buFont typeface="Arial" pitchFamily="34" charset="0"/>
              <a:buChar char="•"/>
            </a:pPr>
            <a:r>
              <a:rPr lang="en-US" sz="1600" dirty="0" smtClean="0"/>
              <a:t>Advice includes word-for-word the current FSA guidance on its effective risk transfer requirement set out at INSPRU 1.1.19E and 1.1.19F</a:t>
            </a:r>
          </a:p>
          <a:p>
            <a:pPr lvl="1" indent="-342900">
              <a:buFont typeface="Arial" pitchFamily="34" charset="0"/>
              <a:buChar char="•"/>
            </a:pPr>
            <a:endParaRPr lang="en-US" sz="800" dirty="0" smtClean="0"/>
          </a:p>
          <a:p>
            <a:pPr marL="342900" lvl="1" indent="-342900">
              <a:buFont typeface="+mj-lt"/>
              <a:buAutoNum type="alphaUcPeriod" startAt="2"/>
            </a:pPr>
            <a:r>
              <a:rPr lang="en-US" dirty="0" smtClean="0"/>
              <a:t>Economic effect over legal form</a:t>
            </a:r>
          </a:p>
          <a:p>
            <a:pPr lvl="1" indent="-342900">
              <a:buFont typeface="Arial" pitchFamily="34" charset="0"/>
              <a:buChar char="•"/>
            </a:pPr>
            <a:r>
              <a:rPr lang="en-US" sz="1600" dirty="0" smtClean="0"/>
              <a:t>Economic effect of reinsurance mitigation techniques shall be </a:t>
            </a:r>
            <a:r>
              <a:rPr lang="en-GB" sz="1600" dirty="0" smtClean="0"/>
              <a:t>recognised</a:t>
            </a:r>
            <a:r>
              <a:rPr lang="en-US" sz="1600" dirty="0" smtClean="0"/>
              <a:t> and treated equally regardless of legal form or accounting treatment</a:t>
            </a:r>
          </a:p>
          <a:p>
            <a:pPr lvl="1" indent="-342900">
              <a:buFont typeface="Arial" pitchFamily="34" charset="0"/>
              <a:buChar char="•"/>
            </a:pPr>
            <a:endParaRPr lang="en-US" sz="800" dirty="0" smtClean="0"/>
          </a:p>
          <a:p>
            <a:pPr marL="342900" lvl="1" indent="-342900">
              <a:buFont typeface="+mj-lt"/>
              <a:buAutoNum type="alphaUcPeriod" startAt="3"/>
            </a:pPr>
            <a:r>
              <a:rPr lang="en-US" dirty="0" smtClean="0"/>
              <a:t>Legal certainty, effectiveness and enforceability</a:t>
            </a:r>
          </a:p>
          <a:p>
            <a:pPr lvl="1" indent="-342900">
              <a:buFont typeface="Arial" pitchFamily="34" charset="0"/>
              <a:buChar char="•"/>
            </a:pPr>
            <a:r>
              <a:rPr lang="en-US" sz="1600" dirty="0" smtClean="0"/>
              <a:t>SCR will need to include allowance for the</a:t>
            </a:r>
            <a:r>
              <a:rPr lang="cs-CZ" sz="1600" dirty="0" smtClean="0"/>
              <a:t> </a:t>
            </a:r>
            <a:r>
              <a:rPr lang="en-US" sz="1600" dirty="0" smtClean="0"/>
              <a:t>possibility that risk mitigation may not be renewed</a:t>
            </a:r>
            <a:r>
              <a:rPr lang="cs-CZ" sz="1600" dirty="0" smtClean="0"/>
              <a:t> </a:t>
            </a:r>
            <a:r>
              <a:rPr lang="en-US" sz="1600" dirty="0" smtClean="0"/>
              <a:t>or renewed on less </a:t>
            </a:r>
            <a:r>
              <a:rPr lang="en-US" sz="1600" dirty="0" err="1" smtClean="0"/>
              <a:t>favourable</a:t>
            </a:r>
            <a:r>
              <a:rPr lang="en-US" sz="1600" dirty="0" smtClean="0"/>
              <a:t> terms</a:t>
            </a:r>
          </a:p>
          <a:p>
            <a:pPr lvl="1" indent="-342900">
              <a:buFont typeface="Arial" pitchFamily="34" charset="0"/>
              <a:buChar char="•"/>
            </a:pPr>
            <a:endParaRPr lang="en-US" sz="800" dirty="0" smtClean="0"/>
          </a:p>
          <a:p>
            <a:pPr marL="342900" lvl="1" indent="-342900">
              <a:buFont typeface="+mj-lt"/>
              <a:buAutoNum type="alphaUcPeriod" startAt="4"/>
            </a:pPr>
            <a:r>
              <a:rPr lang="en-US" dirty="0" smtClean="0"/>
              <a:t>Liquidity and valuation</a:t>
            </a:r>
          </a:p>
          <a:p>
            <a:pPr lvl="1" indent="-342900">
              <a:buFont typeface="Arial" pitchFamily="34" charset="0"/>
              <a:buChar char="•"/>
            </a:pPr>
            <a:r>
              <a:rPr lang="en-US" sz="1600" dirty="0" smtClean="0"/>
              <a:t>Overall effect of risk mitigation could increase SCR</a:t>
            </a:r>
          </a:p>
          <a:p>
            <a:pPr lvl="1" indent="-342900">
              <a:buFont typeface="Arial" pitchFamily="34" charset="0"/>
              <a:buChar char="•"/>
            </a:pPr>
            <a:endParaRPr lang="en-US" sz="800" dirty="0" smtClean="0"/>
          </a:p>
          <a:p>
            <a:pPr marL="342900" lvl="1" indent="-342900">
              <a:buFont typeface="+mj-lt"/>
              <a:buAutoNum type="alphaUcPeriod" startAt="5"/>
            </a:pPr>
            <a:r>
              <a:rPr lang="en-US" dirty="0" smtClean="0"/>
              <a:t>Credit quality of the provider of the risk mitigation instrument: rating</a:t>
            </a:r>
          </a:p>
          <a:p>
            <a:pPr marL="342900" lvl="1" indent="-342900"/>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46</a:t>
            </a:fld>
            <a:endParaRPr lang="en-US" dirty="0"/>
          </a:p>
        </p:txBody>
      </p:sp>
      <p:sp>
        <p:nvSpPr>
          <p:cNvPr id="46" name="Title 1"/>
          <p:cNvSpPr txBox="1">
            <a:spLocks/>
          </p:cNvSpPr>
          <p:nvPr/>
        </p:nvSpPr>
        <p:spPr bwMode="auto">
          <a:xfrm>
            <a:off x="5101432" y="1315226"/>
            <a:ext cx="4714908" cy="6072230"/>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174542"/>
            <a:endParaRPr lang="en-US" b="1" dirty="0" smtClean="0">
              <a:latin typeface="+mn-lt"/>
            </a:endParaRPr>
          </a:p>
          <a:p>
            <a:pPr marL="342900" lvl="1" indent="-342900">
              <a:buFont typeface="+mj-lt"/>
              <a:buAutoNum type="arabicPeriod"/>
            </a:pPr>
            <a:r>
              <a:rPr lang="de-DE" dirty="0" smtClean="0"/>
              <a:t>CEA agrees with the use of high level principles to recognise the fact that there will be innovation in the reinsurance market</a:t>
            </a:r>
          </a:p>
          <a:p>
            <a:pPr marL="342900" lvl="1" indent="-342900">
              <a:buFont typeface="+mj-lt"/>
              <a:buAutoNum type="arabicPeriod"/>
            </a:pPr>
            <a:endParaRPr lang="de-DE" sz="800" dirty="0" smtClean="0"/>
          </a:p>
          <a:p>
            <a:pPr marL="342900" lvl="1" indent="-342900">
              <a:buFont typeface="+mj-lt"/>
              <a:buAutoNum type="arabicPeriod"/>
            </a:pPr>
            <a:r>
              <a:rPr lang="de-DE" dirty="0" smtClean="0"/>
              <a:t>All risk mitigation techniques should be allowed for according to their genuine risk transfer capacity</a:t>
            </a:r>
          </a:p>
          <a:p>
            <a:pPr marL="342900" lvl="1" indent="-342900">
              <a:buFont typeface="+mj-lt"/>
              <a:buAutoNum type="arabicPeriod"/>
            </a:pPr>
            <a:endParaRPr lang="de-DE" sz="800" dirty="0" smtClean="0"/>
          </a:p>
          <a:p>
            <a:pPr marL="342900" lvl="1" indent="-342900">
              <a:buFont typeface="+mj-lt"/>
              <a:buAutoNum type="arabicPeriod" startAt="3"/>
            </a:pPr>
            <a:r>
              <a:rPr lang="de-DE" dirty="0" smtClean="0"/>
              <a:t>CEA does not agree that reinsurance mitigation techniques should be fully ruled out of the SCR calculation if basis risk is material</a:t>
            </a:r>
          </a:p>
          <a:p>
            <a:pPr marL="342900" lvl="1" indent="-342900">
              <a:buFont typeface="+mj-lt"/>
              <a:buAutoNum type="arabicPeriod" startAt="3"/>
            </a:pPr>
            <a:endParaRPr lang="de-DE" sz="800" dirty="0" smtClean="0"/>
          </a:p>
          <a:p>
            <a:pPr marL="342900" lvl="1" indent="-342900">
              <a:buFont typeface="+mj-lt"/>
              <a:buAutoNum type="arabicPeriod" startAt="4"/>
            </a:pPr>
            <a:r>
              <a:rPr lang="de-DE" dirty="0" smtClean="0"/>
              <a:t>Reinsurance mitigation techniques should not be fully ruled out of the SCR calculation if basis risk is material</a:t>
            </a:r>
          </a:p>
          <a:p>
            <a:pPr marL="342900" lvl="1" indent="-342900">
              <a:buFont typeface="+mj-lt"/>
              <a:buAutoNum type="arabicPeriod" startAt="4"/>
            </a:pPr>
            <a:endParaRPr lang="en-US" sz="800" dirty="0" smtClean="0"/>
          </a:p>
          <a:p>
            <a:pPr marL="342900" lvl="1" indent="-342900">
              <a:buFont typeface="+mj-lt"/>
              <a:buAutoNum type="arabicPeriod" startAt="5"/>
            </a:pPr>
            <a:r>
              <a:rPr lang="de-DE" dirty="0" smtClean="0"/>
              <a:t>CEIOPS approach runs counter to a number of principles under Solvency II</a:t>
            </a:r>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Title 1"/>
          <p:cNvSpPr txBox="1">
            <a:spLocks/>
          </p:cNvSpPr>
          <p:nvPr/>
        </p:nvSpPr>
        <p:spPr bwMode="auto">
          <a:xfrm>
            <a:off x="315086" y="1315226"/>
            <a:ext cx="4714908" cy="60722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52</a:t>
            </a:r>
          </a:p>
          <a:p>
            <a:pPr marL="174542"/>
            <a:endParaRPr lang="en-US" b="1" dirty="0" smtClean="0">
              <a:solidFill>
                <a:schemeClr val="tx2"/>
              </a:solidFill>
              <a:latin typeface="+mn-lt"/>
              <a:ea typeface="+mj-ea"/>
              <a:cs typeface="+mj-cs"/>
            </a:endParaRPr>
          </a:p>
          <a:p>
            <a:pPr marL="342900" indent="-342900">
              <a:buFont typeface="+mj-lt"/>
              <a:buAutoNum type="arabicPeriod"/>
            </a:pPr>
            <a:r>
              <a:rPr lang="en-US" dirty="0" smtClean="0"/>
              <a:t>Reinsurance could have significantly less effect in reducing MCR/SCR than it currently has under Solvency I</a:t>
            </a:r>
          </a:p>
          <a:p>
            <a:pPr marL="342900" indent="-342900"/>
            <a:endParaRPr lang="en-US" dirty="0" smtClean="0"/>
          </a:p>
          <a:p>
            <a:pPr marL="342900" indent="-342900">
              <a:buFont typeface="+mj-lt"/>
              <a:buAutoNum type="arabicPeriod" startAt="2"/>
            </a:pPr>
            <a:r>
              <a:rPr lang="en-US" dirty="0" smtClean="0"/>
              <a:t>CEIOPS proposes </a:t>
            </a:r>
            <a:r>
              <a:rPr lang="en-US" b="1" dirty="0" smtClean="0"/>
              <a:t>five high level principles </a:t>
            </a:r>
            <a:r>
              <a:rPr lang="en-US" dirty="0" smtClean="0"/>
              <a:t>that would remain applicable in an ongoing environment of development and evolution of risk mitigation techniques</a:t>
            </a:r>
          </a:p>
          <a:p>
            <a:pPr lvl="1" indent="-342900">
              <a:buFont typeface="Arial" pitchFamily="34" charset="0"/>
              <a:buChar char="•"/>
            </a:pPr>
            <a:r>
              <a:rPr lang="en-US" sz="1600" dirty="0" smtClean="0"/>
              <a:t>Effective risk transfer</a:t>
            </a:r>
            <a:endParaRPr lang="en-US" sz="1600" b="1" dirty="0" smtClean="0">
              <a:solidFill>
                <a:srgbClr val="FFFFFF"/>
              </a:solidFill>
            </a:endParaRPr>
          </a:p>
          <a:p>
            <a:pPr lvl="1" indent="-342900">
              <a:buFont typeface="Arial" pitchFamily="34" charset="0"/>
              <a:buChar char="•"/>
            </a:pPr>
            <a:r>
              <a:rPr lang="en-US" sz="1600" dirty="0" smtClean="0"/>
              <a:t>Economic effect over legal form</a:t>
            </a:r>
            <a:endParaRPr lang="en-US" sz="1600" b="1" dirty="0" smtClean="0">
              <a:solidFill>
                <a:srgbClr val="FFFFFF"/>
              </a:solidFill>
            </a:endParaRPr>
          </a:p>
          <a:p>
            <a:pPr lvl="1" indent="-342900">
              <a:buFont typeface="Arial" pitchFamily="34" charset="0"/>
              <a:buChar char="•"/>
            </a:pPr>
            <a:r>
              <a:rPr lang="en-US" sz="1600" dirty="0" smtClean="0"/>
              <a:t>Legal certainty, effectiveness and enforceability</a:t>
            </a:r>
            <a:endParaRPr lang="en-US" sz="1600" b="1" dirty="0" smtClean="0">
              <a:solidFill>
                <a:srgbClr val="FFFFFF"/>
              </a:solidFill>
            </a:endParaRPr>
          </a:p>
          <a:p>
            <a:pPr lvl="1" indent="-342900">
              <a:buFont typeface="Arial" pitchFamily="34" charset="0"/>
              <a:buChar char="•"/>
            </a:pPr>
            <a:r>
              <a:rPr lang="en-US" sz="1600" dirty="0" smtClean="0"/>
              <a:t>Liquidity and valuation</a:t>
            </a:r>
            <a:endParaRPr lang="en-US" sz="1600" b="1" dirty="0" smtClean="0">
              <a:solidFill>
                <a:srgbClr val="FFFFFF"/>
              </a:solidFill>
            </a:endParaRPr>
          </a:p>
          <a:p>
            <a:pPr lvl="1" indent="-342900">
              <a:buFont typeface="Arial" pitchFamily="34" charset="0"/>
              <a:buChar char="•"/>
            </a:pPr>
            <a:r>
              <a:rPr lang="en-US" sz="1600" dirty="0" smtClean="0"/>
              <a:t>Credit quality of the provider of the risk mitigation instrument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47</a:t>
            </a:fld>
            <a:endParaRPr lang="en-US" dirty="0"/>
          </a:p>
        </p:txBody>
      </p:sp>
      <p:sp>
        <p:nvSpPr>
          <p:cNvPr id="46" name="Title 1"/>
          <p:cNvSpPr txBox="1">
            <a:spLocks/>
          </p:cNvSpPr>
          <p:nvPr/>
        </p:nvSpPr>
        <p:spPr bwMode="auto">
          <a:xfrm>
            <a:off x="5101432" y="1315226"/>
            <a:ext cx="4714908" cy="6072230"/>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174542"/>
            <a:endParaRPr lang="en-US" b="1" dirty="0" smtClean="0">
              <a:latin typeface="+mn-lt"/>
            </a:endParaRPr>
          </a:p>
          <a:p>
            <a:pPr marL="342900" lvl="1" indent="-342900">
              <a:buFont typeface="+mj-lt"/>
              <a:buAutoNum type="arabicPeriod"/>
            </a:pPr>
            <a:r>
              <a:rPr lang="en-US" dirty="0" smtClean="0"/>
              <a:t>Further detail on Non-proportional reinsurance required (priority: high)</a:t>
            </a:r>
          </a:p>
          <a:p>
            <a:pPr marL="342900" lvl="1" indent="-342900">
              <a:buFont typeface="+mj-lt"/>
              <a:buAutoNum type="arabicPeriod"/>
            </a:pPr>
            <a:endParaRPr lang="en-US" dirty="0" smtClean="0"/>
          </a:p>
          <a:p>
            <a:pPr marL="342900" lvl="1" indent="-342900">
              <a:buFont typeface="+mj-lt"/>
              <a:buAutoNum type="arabicPeriod"/>
            </a:pPr>
            <a:r>
              <a:rPr lang="en-US" dirty="0" smtClean="0"/>
              <a:t>Recognition of risk mitigations according to principles and economic effects (priority: high)</a:t>
            </a: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Title 1"/>
          <p:cNvSpPr txBox="1">
            <a:spLocks/>
          </p:cNvSpPr>
          <p:nvPr/>
        </p:nvSpPr>
        <p:spPr bwMode="auto">
          <a:xfrm>
            <a:off x="315086" y="1315226"/>
            <a:ext cx="4714908" cy="60722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52</a:t>
            </a:r>
          </a:p>
          <a:p>
            <a:pPr marL="174542"/>
            <a:endParaRPr lang="en-US" b="1" dirty="0" smtClean="0">
              <a:solidFill>
                <a:schemeClr val="tx2"/>
              </a:solidFill>
              <a:latin typeface="+mn-lt"/>
              <a:ea typeface="+mj-ea"/>
              <a:cs typeface="+mj-cs"/>
            </a:endParaRPr>
          </a:p>
          <a:p>
            <a:pPr marL="342900" indent="-342900">
              <a:buFont typeface="+mj-lt"/>
              <a:buAutoNum type="arabicPeriod"/>
            </a:pPr>
            <a:r>
              <a:rPr lang="en-US" dirty="0" smtClean="0"/>
              <a:t>Reinsurance could have significantly less effect in reducing MCR/SCR than it currently has under Solvency I</a:t>
            </a:r>
          </a:p>
          <a:p>
            <a:pPr marL="342900" indent="-342900"/>
            <a:endParaRPr lang="en-US" dirty="0" smtClean="0"/>
          </a:p>
          <a:p>
            <a:pPr marL="342900" indent="-342900">
              <a:buFont typeface="+mj-lt"/>
              <a:buAutoNum type="arabicPeriod" startAt="2"/>
            </a:pPr>
            <a:r>
              <a:rPr lang="en-US" dirty="0" smtClean="0"/>
              <a:t>CEIOPS proposes </a:t>
            </a:r>
            <a:r>
              <a:rPr lang="en-US" b="1" dirty="0" smtClean="0"/>
              <a:t>five high level principles </a:t>
            </a:r>
            <a:r>
              <a:rPr lang="en-US" dirty="0" smtClean="0"/>
              <a:t>that would remain applicable in an ongoing environment of development and evolution of risk mitigation techniques</a:t>
            </a:r>
          </a:p>
          <a:p>
            <a:pPr lvl="1" indent="-342900">
              <a:buFont typeface="Arial" pitchFamily="34" charset="0"/>
              <a:buChar char="•"/>
            </a:pPr>
            <a:r>
              <a:rPr lang="en-US" sz="1600" dirty="0" smtClean="0"/>
              <a:t>Effective risk transfer</a:t>
            </a:r>
            <a:endParaRPr lang="en-US" sz="1600" b="1" dirty="0" smtClean="0">
              <a:solidFill>
                <a:srgbClr val="FFFFFF"/>
              </a:solidFill>
            </a:endParaRPr>
          </a:p>
          <a:p>
            <a:pPr lvl="1" indent="-342900">
              <a:buFont typeface="Arial" pitchFamily="34" charset="0"/>
              <a:buChar char="•"/>
            </a:pPr>
            <a:r>
              <a:rPr lang="en-US" sz="1600" dirty="0" smtClean="0"/>
              <a:t>Economic effect over legal form</a:t>
            </a:r>
            <a:endParaRPr lang="en-US" sz="1600" b="1" dirty="0" smtClean="0">
              <a:solidFill>
                <a:srgbClr val="FFFFFF"/>
              </a:solidFill>
            </a:endParaRPr>
          </a:p>
          <a:p>
            <a:pPr lvl="1" indent="-342900">
              <a:buFont typeface="Arial" pitchFamily="34" charset="0"/>
              <a:buChar char="•"/>
            </a:pPr>
            <a:r>
              <a:rPr lang="en-US" sz="1600" dirty="0" smtClean="0"/>
              <a:t>Legal certainty, effectiveness and enforceability</a:t>
            </a:r>
            <a:endParaRPr lang="en-US" sz="1600" b="1" dirty="0" smtClean="0">
              <a:solidFill>
                <a:srgbClr val="FFFFFF"/>
              </a:solidFill>
            </a:endParaRPr>
          </a:p>
          <a:p>
            <a:pPr lvl="1" indent="-342900">
              <a:buFont typeface="Arial" pitchFamily="34" charset="0"/>
              <a:buChar char="•"/>
            </a:pPr>
            <a:r>
              <a:rPr lang="en-US" sz="1600" dirty="0" smtClean="0"/>
              <a:t>Liquidity and valuation</a:t>
            </a:r>
            <a:endParaRPr lang="en-US" sz="1600" b="1" dirty="0" smtClean="0">
              <a:solidFill>
                <a:srgbClr val="FFFFFF"/>
              </a:solidFill>
            </a:endParaRPr>
          </a:p>
          <a:p>
            <a:pPr lvl="1" indent="-342900">
              <a:buFont typeface="Arial" pitchFamily="34" charset="0"/>
              <a:buChar char="•"/>
            </a:pPr>
            <a:r>
              <a:rPr lang="en-US" sz="1600" dirty="0" smtClean="0"/>
              <a:t>Credit quality of the provider of the risk mitigation instrument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48</a:t>
            </a:fld>
            <a:endParaRPr lang="en-US" dirty="0"/>
          </a:p>
        </p:txBody>
      </p:sp>
      <p:sp>
        <p:nvSpPr>
          <p:cNvPr id="46" name="Title 1"/>
          <p:cNvSpPr txBox="1">
            <a:spLocks/>
          </p:cNvSpPr>
          <p:nvPr/>
        </p:nvSpPr>
        <p:spPr bwMode="auto">
          <a:xfrm>
            <a:off x="5101432" y="1315226"/>
            <a:ext cx="4714908" cy="6072230"/>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174542"/>
            <a:endParaRPr lang="en-US" b="1" dirty="0" smtClean="0">
              <a:latin typeface="+mn-lt"/>
            </a:endParaRPr>
          </a:p>
          <a:p>
            <a:pPr marL="342900" lvl="1" indent="-342900">
              <a:buFont typeface="+mj-lt"/>
              <a:buAutoNum type="arabicPeriod"/>
            </a:pPr>
            <a:r>
              <a:rPr lang="en-US" dirty="0" smtClean="0"/>
              <a:t>It is important that the focus is on principles and not rules</a:t>
            </a:r>
            <a:r>
              <a:rPr lang="hu-HU" dirty="0" smtClean="0"/>
              <a:t> and</a:t>
            </a:r>
            <a:r>
              <a:rPr lang="en-US" dirty="0" smtClean="0"/>
              <a:t> </a:t>
            </a:r>
            <a:r>
              <a:rPr lang="hu-HU" dirty="0" smtClean="0"/>
              <a:t>t</a:t>
            </a:r>
            <a:r>
              <a:rPr lang="en-US" dirty="0" smtClean="0"/>
              <a:t>his CP seems to follow that line of thought</a:t>
            </a:r>
            <a:endParaRPr lang="en-GB" dirty="0" smtClean="0"/>
          </a:p>
          <a:p>
            <a:pPr marL="342900" lvl="1" indent="-342900">
              <a:buFont typeface="+mj-lt"/>
              <a:buAutoNum type="alphaUcPeriod"/>
            </a:pPr>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Title 1"/>
          <p:cNvSpPr txBox="1">
            <a:spLocks/>
          </p:cNvSpPr>
          <p:nvPr/>
        </p:nvSpPr>
        <p:spPr bwMode="auto">
          <a:xfrm>
            <a:off x="315086" y="1315226"/>
            <a:ext cx="4714908" cy="60722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52</a:t>
            </a:r>
          </a:p>
          <a:p>
            <a:pPr marL="174542"/>
            <a:endParaRPr lang="en-US" b="1" dirty="0" smtClean="0">
              <a:solidFill>
                <a:schemeClr val="tx2"/>
              </a:solidFill>
              <a:latin typeface="+mn-lt"/>
              <a:ea typeface="+mj-ea"/>
              <a:cs typeface="+mj-cs"/>
            </a:endParaRPr>
          </a:p>
          <a:p>
            <a:pPr marL="342900" indent="-342900">
              <a:buFont typeface="+mj-lt"/>
              <a:buAutoNum type="arabicPeriod"/>
            </a:pPr>
            <a:r>
              <a:rPr lang="en-US" dirty="0" smtClean="0"/>
              <a:t>Reinsurance could have significantly less effect in reducing MCR/SCR than it currently has under Solvency I</a:t>
            </a:r>
          </a:p>
          <a:p>
            <a:pPr marL="342900" indent="-342900"/>
            <a:endParaRPr lang="en-US" dirty="0" smtClean="0"/>
          </a:p>
          <a:p>
            <a:pPr marL="342900" indent="-342900">
              <a:buFont typeface="+mj-lt"/>
              <a:buAutoNum type="arabicPeriod" startAt="2"/>
            </a:pPr>
            <a:r>
              <a:rPr lang="en-US" dirty="0" smtClean="0"/>
              <a:t>CEIOPS proposes </a:t>
            </a:r>
            <a:r>
              <a:rPr lang="en-US" b="1" dirty="0" smtClean="0"/>
              <a:t>five high level principles </a:t>
            </a:r>
            <a:r>
              <a:rPr lang="en-US" dirty="0" smtClean="0"/>
              <a:t>that would remain applicable in an ongoing environment of development and evolution of risk mitigation techniques</a:t>
            </a:r>
          </a:p>
          <a:p>
            <a:pPr lvl="1" indent="-342900">
              <a:buFont typeface="Arial" pitchFamily="34" charset="0"/>
              <a:buChar char="•"/>
            </a:pPr>
            <a:r>
              <a:rPr lang="en-US" sz="1600" dirty="0" smtClean="0"/>
              <a:t>Effective risk transfer</a:t>
            </a:r>
            <a:endParaRPr lang="en-US" sz="1600" b="1" dirty="0" smtClean="0">
              <a:solidFill>
                <a:srgbClr val="FFFFFF"/>
              </a:solidFill>
            </a:endParaRPr>
          </a:p>
          <a:p>
            <a:pPr lvl="1" indent="-342900">
              <a:buFont typeface="Arial" pitchFamily="34" charset="0"/>
              <a:buChar char="•"/>
            </a:pPr>
            <a:r>
              <a:rPr lang="en-US" sz="1600" dirty="0" smtClean="0"/>
              <a:t>Economic effect over legal form</a:t>
            </a:r>
            <a:endParaRPr lang="en-US" sz="1600" b="1" dirty="0" smtClean="0">
              <a:solidFill>
                <a:srgbClr val="FFFFFF"/>
              </a:solidFill>
            </a:endParaRPr>
          </a:p>
          <a:p>
            <a:pPr lvl="1" indent="-342900">
              <a:buFont typeface="Arial" pitchFamily="34" charset="0"/>
              <a:buChar char="•"/>
            </a:pPr>
            <a:r>
              <a:rPr lang="en-US" sz="1600" dirty="0" smtClean="0"/>
              <a:t>Legal certainty, effectiveness and enforceability</a:t>
            </a:r>
            <a:endParaRPr lang="en-US" sz="1600" b="1" dirty="0" smtClean="0">
              <a:solidFill>
                <a:srgbClr val="FFFFFF"/>
              </a:solidFill>
            </a:endParaRPr>
          </a:p>
          <a:p>
            <a:pPr lvl="1" indent="-342900">
              <a:buFont typeface="Arial" pitchFamily="34" charset="0"/>
              <a:buChar char="•"/>
            </a:pPr>
            <a:r>
              <a:rPr lang="en-US" sz="1600" dirty="0" smtClean="0"/>
              <a:t>Liquidity and valuation</a:t>
            </a:r>
            <a:endParaRPr lang="en-US" sz="1600" b="1" dirty="0" smtClean="0">
              <a:solidFill>
                <a:srgbClr val="FFFFFF"/>
              </a:solidFill>
            </a:endParaRPr>
          </a:p>
          <a:p>
            <a:pPr lvl="1" indent="-342900">
              <a:buFont typeface="Arial" pitchFamily="34" charset="0"/>
              <a:buChar char="•"/>
            </a:pPr>
            <a:r>
              <a:rPr lang="en-US" sz="1600" dirty="0" smtClean="0"/>
              <a:t>Credit quality of the provider of the risk mitigation instrument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Risk Mitigation Techniques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49</a:t>
            </a:fld>
            <a:endParaRPr lang="en-US" dirty="0"/>
          </a:p>
        </p:txBody>
      </p:sp>
      <p:sp>
        <p:nvSpPr>
          <p:cNvPr id="46" name="Title 1"/>
          <p:cNvSpPr txBox="1">
            <a:spLocks/>
          </p:cNvSpPr>
          <p:nvPr/>
        </p:nvSpPr>
        <p:spPr bwMode="auto">
          <a:xfrm>
            <a:off x="5101432" y="1315226"/>
            <a:ext cx="4714908" cy="60722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smtClean="0"/>
              <a:t>CEIOPS’s Advice</a:t>
            </a:r>
          </a:p>
          <a:p>
            <a:pPr marL="174542"/>
            <a:endParaRPr lang="en-US" b="1" i="1" smtClean="0"/>
          </a:p>
          <a:p>
            <a:pPr marL="342900" lvl="0" indent="-342900">
              <a:buFont typeface="+mj-lt"/>
              <a:buAutoNum type="arabicPeriod"/>
            </a:pPr>
            <a:r>
              <a:rPr lang="en-US" smtClean="0"/>
              <a:t>Risk mitigation techniques have been split into </a:t>
            </a:r>
            <a:r>
              <a:rPr lang="en-US" b="1" smtClean="0"/>
              <a:t>financial</a:t>
            </a:r>
            <a:r>
              <a:rPr lang="en-US" smtClean="0"/>
              <a:t> risk mitigation techniques and </a:t>
            </a:r>
            <a:r>
              <a:rPr lang="en-US" b="1" smtClean="0"/>
              <a:t>reinsurance</a:t>
            </a:r>
            <a:r>
              <a:rPr lang="en-US" smtClean="0"/>
              <a:t> risk mitigation techniques according</a:t>
            </a:r>
          </a:p>
          <a:p>
            <a:pPr marL="357188" indent="-357188">
              <a:buFont typeface="Arial" pitchFamily="34" charset="0"/>
              <a:buChar char="•"/>
            </a:pPr>
            <a:r>
              <a:rPr lang="en-US" sz="1600" smtClean="0"/>
              <a:t>Instruments not covered by the scope of this paper fall under the scope of advice on the allowance of financial mitigation techniques</a:t>
            </a:r>
          </a:p>
          <a:p>
            <a:pPr marL="342900" lvl="0" indent="-342900">
              <a:buFont typeface="+mj-lt"/>
              <a:buAutoNum type="arabicPeriod"/>
            </a:pPr>
            <a:endParaRPr lang="en-US" sz="800" smtClean="0"/>
          </a:p>
          <a:p>
            <a:pPr marL="357188" indent="-357188">
              <a:buFont typeface="+mj-lt"/>
              <a:buAutoNum type="arabicPeriod"/>
            </a:pPr>
            <a:r>
              <a:rPr lang="en-US" smtClean="0"/>
              <a:t>CEIOPS: </a:t>
            </a:r>
            <a:r>
              <a:rPr lang="en-US" sz="1600" smtClean="0"/>
              <a:t>Standard SCR shall not allow for financial mitigation techniques that generate </a:t>
            </a:r>
            <a:r>
              <a:rPr lang="en-US" sz="1600" b="1" smtClean="0"/>
              <a:t>material risks</a:t>
            </a:r>
          </a:p>
          <a:p>
            <a:pPr marL="342900" lvl="0" indent="-342900">
              <a:buFont typeface="+mj-lt"/>
              <a:buAutoNum type="arabicPeriod" startAt="2"/>
            </a:pPr>
            <a:endParaRPr lang="en-US" sz="800" smtClean="0"/>
          </a:p>
          <a:p>
            <a:pPr marL="342900" lvl="0" indent="-342900">
              <a:buFont typeface="+mj-lt"/>
              <a:buAutoNum type="arabicPeriod" startAt="2"/>
            </a:pPr>
            <a:r>
              <a:rPr lang="en-US" smtClean="0"/>
              <a:t>Advice about the </a:t>
            </a:r>
            <a:r>
              <a:rPr lang="en-US" b="1" smtClean="0"/>
              <a:t>criteria</a:t>
            </a:r>
            <a:r>
              <a:rPr lang="en-US" smtClean="0"/>
              <a:t> the reinsurance risk mitigation technique shall meet</a:t>
            </a:r>
          </a:p>
          <a:p>
            <a:pPr marL="342900" lvl="0" indent="-342900">
              <a:buFont typeface="+mj-lt"/>
              <a:buAutoNum type="arabicPeriod" startAt="2"/>
            </a:pPr>
            <a:endParaRPr lang="en-US" sz="800" i="1" smtClean="0"/>
          </a:p>
          <a:p>
            <a:pPr marL="342900" lvl="0" indent="-342900">
              <a:buFont typeface="+mj-lt"/>
              <a:buAutoNum type="arabicPeriod" startAt="2"/>
            </a:pPr>
            <a:r>
              <a:rPr lang="en-US" smtClean="0"/>
              <a:t>Principles in order to effectively transfer risk from the undertaking</a:t>
            </a:r>
          </a:p>
          <a:p>
            <a:pPr marL="342900" lvl="0" indent="-342900">
              <a:buFont typeface="Arial" pitchFamily="34" charset="0"/>
              <a:buChar char="•"/>
            </a:pPr>
            <a:r>
              <a:rPr lang="en-US" sz="1600" smtClean="0"/>
              <a:t>Assumptions - ratio of net to gross risk does not significantly exceed the net-to-gross ratio of premiums and best estimate provisions</a:t>
            </a:r>
          </a:p>
          <a:p>
            <a:pPr marL="342900" lvl="0" indent="-342900">
              <a:buFont typeface="+mj-lt"/>
              <a:buAutoNum type="arabicPeriod" startAt="5"/>
            </a:pPr>
            <a:endParaRPr lang="en-US" smtClean="0"/>
          </a:p>
          <a:p>
            <a:pPr marL="342900" lvl="0" indent="-342900"/>
            <a:endParaRPr lang="en-US" sz="160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Title 1"/>
          <p:cNvSpPr txBox="1">
            <a:spLocks/>
          </p:cNvSpPr>
          <p:nvPr/>
        </p:nvSpPr>
        <p:spPr bwMode="auto">
          <a:xfrm>
            <a:off x="315086" y="1315226"/>
            <a:ext cx="4714908" cy="6072230"/>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52</a:t>
            </a:r>
          </a:p>
          <a:p>
            <a:pPr marL="174542"/>
            <a:endParaRPr lang="en-US" b="1" dirty="0" smtClean="0">
              <a:solidFill>
                <a:schemeClr val="tx2"/>
              </a:solidFill>
              <a:latin typeface="+mn-lt"/>
              <a:ea typeface="+mj-ea"/>
              <a:cs typeface="+mj-cs"/>
            </a:endParaRPr>
          </a:p>
          <a:p>
            <a:pPr marL="342900" indent="-342900">
              <a:buFont typeface="+mj-lt"/>
              <a:buAutoNum type="arabicPeriod"/>
            </a:pPr>
            <a:r>
              <a:rPr lang="en-US" dirty="0" smtClean="0"/>
              <a:t>Reinsurance could have significantly less effect in reducing MCR/SCR than it currently has under Solvency I</a:t>
            </a:r>
          </a:p>
          <a:p>
            <a:pPr marL="342900" indent="-342900"/>
            <a:endParaRPr lang="en-US" dirty="0" smtClean="0"/>
          </a:p>
          <a:p>
            <a:pPr marL="342900" indent="-342900">
              <a:buFont typeface="+mj-lt"/>
              <a:buAutoNum type="arabicPeriod" startAt="2"/>
            </a:pPr>
            <a:r>
              <a:rPr lang="en-US" dirty="0" smtClean="0"/>
              <a:t>CEIOPS proposes </a:t>
            </a:r>
            <a:r>
              <a:rPr lang="en-US" b="1" dirty="0" smtClean="0"/>
              <a:t>five high level principles </a:t>
            </a:r>
            <a:r>
              <a:rPr lang="en-US" dirty="0" smtClean="0"/>
              <a:t>that would remain applicable in an ongoing environment of development and evolution of risk mitigation techniques</a:t>
            </a:r>
          </a:p>
          <a:p>
            <a:pPr lvl="1" indent="-342900">
              <a:buFont typeface="Arial" pitchFamily="34" charset="0"/>
              <a:buChar char="•"/>
            </a:pPr>
            <a:r>
              <a:rPr lang="en-US" sz="1600" dirty="0" smtClean="0"/>
              <a:t>Effective risk transfer</a:t>
            </a:r>
            <a:endParaRPr lang="en-US" sz="1600" b="1" dirty="0" smtClean="0">
              <a:solidFill>
                <a:srgbClr val="FFFFFF"/>
              </a:solidFill>
            </a:endParaRPr>
          </a:p>
          <a:p>
            <a:pPr lvl="1" indent="-342900">
              <a:buFont typeface="Arial" pitchFamily="34" charset="0"/>
              <a:buChar char="•"/>
            </a:pPr>
            <a:r>
              <a:rPr lang="en-US" sz="1600" dirty="0" smtClean="0"/>
              <a:t>Economic effect over legal form</a:t>
            </a:r>
            <a:endParaRPr lang="en-US" sz="1600" b="1" dirty="0" smtClean="0">
              <a:solidFill>
                <a:srgbClr val="FFFFFF"/>
              </a:solidFill>
            </a:endParaRPr>
          </a:p>
          <a:p>
            <a:pPr lvl="1" indent="-342900">
              <a:buFont typeface="Arial" pitchFamily="34" charset="0"/>
              <a:buChar char="•"/>
            </a:pPr>
            <a:r>
              <a:rPr lang="en-US" sz="1600" dirty="0" smtClean="0"/>
              <a:t>Legal certainty, effectiveness and enforceability</a:t>
            </a:r>
            <a:endParaRPr lang="en-US" sz="1600" b="1" dirty="0" smtClean="0">
              <a:solidFill>
                <a:srgbClr val="FFFFFF"/>
              </a:solidFill>
            </a:endParaRPr>
          </a:p>
          <a:p>
            <a:pPr lvl="1" indent="-342900">
              <a:buFont typeface="Arial" pitchFamily="34" charset="0"/>
              <a:buChar char="•"/>
            </a:pPr>
            <a:r>
              <a:rPr lang="en-US" sz="1600" dirty="0" smtClean="0"/>
              <a:t>Liquidity and valuation</a:t>
            </a:r>
            <a:endParaRPr lang="en-US" sz="1600" b="1" dirty="0" smtClean="0">
              <a:solidFill>
                <a:srgbClr val="FFFFFF"/>
              </a:solidFill>
            </a:endParaRPr>
          </a:p>
          <a:p>
            <a:pPr lvl="1" indent="-342900">
              <a:buFont typeface="Arial" pitchFamily="34" charset="0"/>
              <a:buChar char="•"/>
            </a:pPr>
            <a:r>
              <a:rPr lang="en-US" sz="1600" dirty="0" smtClean="0"/>
              <a:t>Credit quality of the provider of the risk mitigation instrument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rgbClr val="002776"/>
                </a:solidFill>
              </a:rPr>
              <a:t>Main QIS4 Findings - SCR</a:t>
            </a:r>
            <a:endParaRPr lang="en-GB" dirty="0" smtClean="0">
              <a:solidFill>
                <a:srgbClr val="002776"/>
              </a:solidFill>
            </a:endParaRPr>
          </a:p>
        </p:txBody>
      </p:sp>
      <p:sp>
        <p:nvSpPr>
          <p:cNvPr id="13" name="Rectangle 11"/>
          <p:cNvSpPr>
            <a:spLocks noChangeArrowheads="1"/>
          </p:cNvSpPr>
          <p:nvPr/>
        </p:nvSpPr>
        <p:spPr bwMode="auto">
          <a:xfrm>
            <a:off x="2431168" y="2201557"/>
            <a:ext cx="7228870" cy="1900308"/>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FontTx/>
              <a:buChar char="•"/>
              <a:defRPr/>
            </a:pPr>
            <a:r>
              <a:rPr lang="en-GB" sz="1400" dirty="0">
                <a:solidFill>
                  <a:srgbClr val="002776"/>
                </a:solidFill>
                <a:latin typeface="+mn-lt"/>
              </a:rPr>
              <a:t>Standard formula tested in QIS4 was similar to the QIS3 approach</a:t>
            </a:r>
          </a:p>
          <a:p>
            <a:pPr marL="189204" lvl="1" indent="-187435">
              <a:spcAft>
                <a:spcPct val="10000"/>
              </a:spcAft>
              <a:buFontTx/>
              <a:buChar char="•"/>
              <a:defRPr/>
            </a:pPr>
            <a:r>
              <a:rPr lang="en-GB" sz="1400" dirty="0">
                <a:solidFill>
                  <a:srgbClr val="002776"/>
                </a:solidFill>
                <a:latin typeface="+mn-lt"/>
              </a:rPr>
              <a:t>Issues for improvements</a:t>
            </a:r>
          </a:p>
          <a:p>
            <a:pPr marL="698462" lvl="2" indent="-187435">
              <a:spcAft>
                <a:spcPct val="10000"/>
              </a:spcAft>
              <a:buFontTx/>
              <a:buChar char="•"/>
              <a:defRPr/>
            </a:pPr>
            <a:r>
              <a:rPr lang="en-GB" sz="1400" dirty="0">
                <a:solidFill>
                  <a:srgbClr val="002776"/>
                </a:solidFill>
                <a:latin typeface="+mn-lt"/>
              </a:rPr>
              <a:t>Correlation of 100% with other risks</a:t>
            </a:r>
          </a:p>
          <a:p>
            <a:pPr marL="698462" lvl="2" indent="-187435">
              <a:spcAft>
                <a:spcPct val="10000"/>
              </a:spcAft>
              <a:buFontTx/>
              <a:buChar char="•"/>
              <a:defRPr/>
            </a:pPr>
            <a:r>
              <a:rPr lang="en-GB" sz="1400" dirty="0">
                <a:solidFill>
                  <a:srgbClr val="002776"/>
                </a:solidFill>
                <a:latin typeface="+mn-lt"/>
              </a:rPr>
              <a:t>Lack of risk sensitivity</a:t>
            </a:r>
          </a:p>
          <a:p>
            <a:pPr marL="698462" lvl="2" indent="-187435">
              <a:spcAft>
                <a:spcPct val="10000"/>
              </a:spcAft>
              <a:buFontTx/>
              <a:buChar char="•"/>
              <a:defRPr/>
            </a:pPr>
            <a:r>
              <a:rPr lang="en-GB" sz="1400" dirty="0">
                <a:solidFill>
                  <a:srgbClr val="002776"/>
                </a:solidFill>
                <a:latin typeface="+mn-lt"/>
              </a:rPr>
              <a:t>Formula not reflecting the wide spectrum of operational risks that can materialise within an undertaking</a:t>
            </a:r>
          </a:p>
          <a:p>
            <a:pPr marL="698462" lvl="2" indent="-187435">
              <a:spcAft>
                <a:spcPct val="10000"/>
              </a:spcAft>
              <a:buFontTx/>
              <a:buChar char="•"/>
              <a:defRPr/>
            </a:pPr>
            <a:r>
              <a:rPr lang="en-GB" sz="1400" dirty="0">
                <a:solidFill>
                  <a:srgbClr val="002776"/>
                </a:solidFill>
                <a:latin typeface="+mn-lt"/>
              </a:rPr>
              <a:t>Cap of 30% not being adequate (being too high)</a:t>
            </a:r>
          </a:p>
        </p:txBody>
      </p:sp>
      <p:sp>
        <p:nvSpPr>
          <p:cNvPr id="14" name="Rectangle 12"/>
          <p:cNvSpPr>
            <a:spLocks noChangeArrowheads="1"/>
          </p:cNvSpPr>
          <p:nvPr/>
        </p:nvSpPr>
        <p:spPr bwMode="auto">
          <a:xfrm>
            <a:off x="394719" y="2201557"/>
            <a:ext cx="1868782" cy="1900308"/>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Operational risk</a:t>
            </a:r>
          </a:p>
        </p:txBody>
      </p:sp>
      <p:sp>
        <p:nvSpPr>
          <p:cNvPr id="15" name="Rectangle 5"/>
          <p:cNvSpPr>
            <a:spLocks noChangeArrowheads="1"/>
          </p:cNvSpPr>
          <p:nvPr/>
        </p:nvSpPr>
        <p:spPr bwMode="auto">
          <a:xfrm>
            <a:off x="2431168" y="4279572"/>
            <a:ext cx="7228870" cy="917762"/>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FontTx/>
              <a:buChar char="•"/>
              <a:defRPr/>
            </a:pPr>
            <a:r>
              <a:rPr lang="en-GB" sz="1400" dirty="0">
                <a:solidFill>
                  <a:srgbClr val="002776"/>
                </a:solidFill>
                <a:latin typeface="+mn-lt"/>
              </a:rPr>
              <a:t>For the equity risk module, many undertakings and supervisors stated that the </a:t>
            </a:r>
            <a:r>
              <a:rPr lang="en-GB" sz="1400" b="1" dirty="0">
                <a:solidFill>
                  <a:srgbClr val="002776"/>
                </a:solidFill>
                <a:latin typeface="+mn-lt"/>
              </a:rPr>
              <a:t>32% calibration </a:t>
            </a:r>
            <a:r>
              <a:rPr lang="en-GB" sz="1400" dirty="0">
                <a:solidFill>
                  <a:srgbClr val="002776"/>
                </a:solidFill>
                <a:latin typeface="+mn-lt"/>
              </a:rPr>
              <a:t>of the equity stress was too low for a 99.5% calibration, and suggested that a figure of around 40% might be appropriate</a:t>
            </a:r>
          </a:p>
        </p:txBody>
      </p:sp>
      <p:sp>
        <p:nvSpPr>
          <p:cNvPr id="16" name="Rectangle 6"/>
          <p:cNvSpPr>
            <a:spLocks noChangeArrowheads="1"/>
          </p:cNvSpPr>
          <p:nvPr/>
        </p:nvSpPr>
        <p:spPr bwMode="auto">
          <a:xfrm>
            <a:off x="394719" y="4279572"/>
            <a:ext cx="1868782" cy="917762"/>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Market risk </a:t>
            </a:r>
          </a:p>
        </p:txBody>
      </p:sp>
      <p:sp>
        <p:nvSpPr>
          <p:cNvPr id="17" name="Rectangle 11"/>
          <p:cNvSpPr>
            <a:spLocks noChangeArrowheads="1"/>
          </p:cNvSpPr>
          <p:nvPr/>
        </p:nvSpPr>
        <p:spPr bwMode="auto">
          <a:xfrm>
            <a:off x="2431168" y="5416269"/>
            <a:ext cx="7228870" cy="917762"/>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FontTx/>
              <a:buChar char="•"/>
              <a:defRPr/>
            </a:pPr>
            <a:r>
              <a:rPr lang="en-GB" sz="1400" dirty="0">
                <a:solidFill>
                  <a:srgbClr val="002776"/>
                </a:solidFill>
                <a:latin typeface="+mn-lt"/>
              </a:rPr>
              <a:t>Concept of the </a:t>
            </a:r>
            <a:r>
              <a:rPr lang="en-GB" sz="1400" b="1" dirty="0">
                <a:solidFill>
                  <a:srgbClr val="002776"/>
                </a:solidFill>
                <a:latin typeface="+mn-lt"/>
              </a:rPr>
              <a:t>loss-given-default</a:t>
            </a:r>
            <a:r>
              <a:rPr lang="en-GB" sz="1400" dirty="0">
                <a:solidFill>
                  <a:srgbClr val="002776"/>
                </a:solidFill>
                <a:latin typeface="+mn-lt"/>
              </a:rPr>
              <a:t> was considered to be an improvement </a:t>
            </a:r>
          </a:p>
          <a:p>
            <a:pPr marL="189204" lvl="1" indent="-187435">
              <a:spcAft>
                <a:spcPct val="10000"/>
              </a:spcAft>
              <a:buFontTx/>
              <a:buChar char="•"/>
              <a:defRPr/>
            </a:pPr>
            <a:r>
              <a:rPr lang="en-GB" sz="1400" dirty="0">
                <a:solidFill>
                  <a:srgbClr val="002776"/>
                </a:solidFill>
                <a:latin typeface="+mn-lt"/>
              </a:rPr>
              <a:t>Calculation was considered to be too complex</a:t>
            </a:r>
          </a:p>
        </p:txBody>
      </p:sp>
      <p:sp>
        <p:nvSpPr>
          <p:cNvPr id="18" name="Rectangle 12"/>
          <p:cNvSpPr>
            <a:spLocks noChangeArrowheads="1"/>
          </p:cNvSpPr>
          <p:nvPr/>
        </p:nvSpPr>
        <p:spPr bwMode="auto">
          <a:xfrm>
            <a:off x="394719" y="5416269"/>
            <a:ext cx="1868782" cy="917762"/>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Counterparty default risk</a:t>
            </a:r>
          </a:p>
        </p:txBody>
      </p:sp>
      <p:sp>
        <p:nvSpPr>
          <p:cNvPr id="19" name="Rectangle 6"/>
          <p:cNvSpPr>
            <a:spLocks noChangeArrowheads="1"/>
          </p:cNvSpPr>
          <p:nvPr/>
        </p:nvSpPr>
        <p:spPr bwMode="auto">
          <a:xfrm>
            <a:off x="386527" y="1529541"/>
            <a:ext cx="1868782" cy="560572"/>
          </a:xfrm>
          <a:prstGeom prst="rect">
            <a:avLst/>
          </a:prstGeom>
          <a:solidFill>
            <a:srgbClr val="A4D400"/>
          </a:solidFill>
          <a:ln w="28575" algn="ctr">
            <a:solidFill>
              <a:srgbClr val="0079A6"/>
            </a:solidFill>
            <a:miter lim="800000"/>
            <a:headEnd type="none" w="sm" len="sm"/>
            <a:tailEnd/>
          </a:ln>
          <a:effectLst/>
        </p:spPr>
        <p:txBody>
          <a:bodyPr lIns="80199" tIns="80199" rIns="80199" bIns="80199" anchor="ctr"/>
          <a:lstStyle/>
          <a:p>
            <a:pPr algn="ctr">
              <a:spcAft>
                <a:spcPct val="10000"/>
              </a:spcAft>
              <a:defRPr/>
            </a:pPr>
            <a:r>
              <a:rPr lang="cs-CZ" b="1" dirty="0" smtClean="0">
                <a:solidFill>
                  <a:srgbClr val="002777"/>
                </a:solidFill>
                <a:latin typeface="+mn-lt"/>
              </a:rPr>
              <a:t>PART 1</a:t>
            </a:r>
            <a:r>
              <a:rPr lang="en-US" b="1" dirty="0" smtClean="0">
                <a:solidFill>
                  <a:srgbClr val="002777"/>
                </a:solidFill>
                <a:latin typeface="+mn-lt"/>
              </a:rPr>
              <a:t> </a:t>
            </a:r>
            <a:endParaRPr lang="en-US" b="1" dirty="0">
              <a:solidFill>
                <a:srgbClr val="002777"/>
              </a:solidFill>
              <a:latin typeface="+mn-l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5152" y="1815292"/>
            <a:ext cx="8286808"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Loss-absorbing capacity of technical provisions and deferred taxes </a:t>
            </a:r>
            <a:br>
              <a:rPr lang="en-US" sz="6000" dirty="0" smtClean="0">
                <a:solidFill>
                  <a:srgbClr val="FFFFFF"/>
                </a:solidFill>
                <a:latin typeface="Arial"/>
              </a:rPr>
            </a:br>
            <a:r>
              <a:rPr lang="en-US" sz="4000" dirty="0" smtClean="0">
                <a:solidFill>
                  <a:srgbClr val="FFFFFF"/>
                </a:solidFill>
                <a:latin typeface="Arial"/>
              </a:rPr>
              <a:t>(CP 54)</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50</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51</a:t>
            </a:fld>
            <a:endParaRPr lang="en-US" dirty="0"/>
          </a:p>
        </p:txBody>
      </p:sp>
      <p:sp>
        <p:nvSpPr>
          <p:cNvPr id="83" name="Title 1"/>
          <p:cNvSpPr txBox="1">
            <a:spLocks/>
          </p:cNvSpPr>
          <p:nvPr/>
        </p:nvSpPr>
        <p:spPr bwMode="auto">
          <a:xfrm>
            <a:off x="315086"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Consultation paper 54</a:t>
            </a:r>
          </a:p>
          <a:p>
            <a:pPr marL="174542"/>
            <a:endParaRPr lang="en-US" b="1" dirty="0" smtClean="0">
              <a:solidFill>
                <a:schemeClr val="tx2"/>
              </a:solidFill>
              <a:latin typeface="+mn-lt"/>
              <a:ea typeface="+mj-ea"/>
              <a:cs typeface="+mj-cs"/>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i="1" u="sng" dirty="0" smtClean="0"/>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latin typeface="+mn-lt"/>
              </a:rPr>
              <a:t>Additional information/comments</a:t>
            </a:r>
          </a:p>
          <a:p>
            <a:pPr marL="342900" lvl="1" indent="-342900">
              <a:buFont typeface="+mj-lt"/>
              <a:buAutoNum type="alphaUcPeriod"/>
            </a:pPr>
            <a:endParaRPr lang="en-US" dirty="0" smtClean="0"/>
          </a:p>
          <a:p>
            <a:pPr marL="342900" lvl="1" indent="-342900">
              <a:buFont typeface="+mj-lt"/>
              <a:buAutoNum type="alphaUcPeriod"/>
            </a:pPr>
            <a:r>
              <a:rPr lang="en-US" dirty="0" smtClean="0"/>
              <a:t>Gross/Net calculation</a:t>
            </a:r>
            <a:endParaRPr lang="en-GB" dirty="0" smtClean="0"/>
          </a:p>
          <a:p>
            <a:pPr marL="342900" lvl="1" indent="-342900">
              <a:buFont typeface="+mj-lt"/>
              <a:buAutoNum type="alphaUcPeriod"/>
            </a:pPr>
            <a:endParaRPr lang="en-US" dirty="0" smtClean="0"/>
          </a:p>
          <a:p>
            <a:pPr marL="342900" lvl="1" indent="-342900">
              <a:buFont typeface="+mj-lt"/>
              <a:buAutoNum type="alphaUcPeriod"/>
            </a:pPr>
            <a:r>
              <a:rPr lang="en-US" dirty="0" smtClean="0"/>
              <a:t>Management actions</a:t>
            </a:r>
          </a:p>
          <a:p>
            <a:pPr lvl="1" indent="-342900">
              <a:buFont typeface="Arial" pitchFamily="34" charset="0"/>
              <a:buChar char="•"/>
            </a:pPr>
            <a:r>
              <a:rPr lang="en-US" sz="1800" dirty="0" smtClean="0"/>
              <a:t>Usage in the calculation of TP as well as the SCR must be </a:t>
            </a:r>
            <a:r>
              <a:rPr lang="en-GB" sz="1800" dirty="0" smtClean="0"/>
              <a:t>objective, realistic and verifiable</a:t>
            </a:r>
          </a:p>
          <a:p>
            <a:pPr lvl="1" indent="-342900">
              <a:buFont typeface="Arial" pitchFamily="34" charset="0"/>
              <a:buChar char="•"/>
            </a:pPr>
            <a:r>
              <a:rPr lang="en-GB" sz="1800" dirty="0" smtClean="0"/>
              <a:t>Under stress conditions </a:t>
            </a:r>
            <a:r>
              <a:rPr lang="en-US" sz="1800" dirty="0" smtClean="0"/>
              <a:t>which are considered to be an instantaneous stress, no management actions may be assumed to occur during </a:t>
            </a:r>
            <a:r>
              <a:rPr lang="en-GB" sz="1800" dirty="0" smtClean="0"/>
              <a:t>the stress</a:t>
            </a:r>
          </a:p>
          <a:p>
            <a:pPr lvl="1" indent="-342900">
              <a:buFont typeface="Arial" pitchFamily="34" charset="0"/>
              <a:buChar char="•"/>
            </a:pPr>
            <a:endParaRPr lang="en-US" sz="800" i="1" dirty="0" smtClean="0"/>
          </a:p>
          <a:p>
            <a:pPr marL="457200" lvl="1" indent="-457200">
              <a:buFont typeface="+mj-lt"/>
              <a:buAutoNum type="alphaUcPeriod" startAt="3"/>
            </a:pPr>
            <a:r>
              <a:rPr lang="en-GB" dirty="0" smtClean="0"/>
              <a:t>Double counting of the risk mitigation effects</a:t>
            </a:r>
            <a:r>
              <a:rPr lang="cs-CZ" dirty="0" smtClean="0"/>
              <a:t> </a:t>
            </a:r>
            <a:r>
              <a:rPr lang="en-GB" dirty="0" smtClean="0"/>
              <a:t>under the “modular”</a:t>
            </a:r>
            <a:r>
              <a:rPr lang="cs-CZ" dirty="0" smtClean="0"/>
              <a:t> </a:t>
            </a:r>
            <a:r>
              <a:rPr lang="en-GB" dirty="0" smtClean="0"/>
              <a:t>approach</a:t>
            </a:r>
          </a:p>
          <a:p>
            <a:pPr lvl="1" indent="-342900">
              <a:buFont typeface="Arial" pitchFamily="34" charset="0"/>
              <a:buChar char="•"/>
            </a:pPr>
            <a:r>
              <a:rPr lang="en-GB" sz="1800" dirty="0" smtClean="0"/>
              <a:t>Adjustment </a:t>
            </a:r>
            <a:r>
              <a:rPr lang="en-US" sz="1800" dirty="0" smtClean="0"/>
              <a:t>of the loss-absorbing capacity of future</a:t>
            </a:r>
            <a:r>
              <a:rPr lang="cs-CZ" sz="1800" dirty="0" smtClean="0"/>
              <a:t> </a:t>
            </a:r>
            <a:r>
              <a:rPr lang="en-US" sz="1800" dirty="0" smtClean="0"/>
              <a:t>discretionary benefits is limited by the value of the</a:t>
            </a:r>
            <a:r>
              <a:rPr lang="cs-CZ" sz="1800" dirty="0" smtClean="0"/>
              <a:t> </a:t>
            </a:r>
            <a:r>
              <a:rPr lang="en-GB" sz="1800" dirty="0" smtClean="0"/>
              <a:t>future discretionary benefits</a:t>
            </a:r>
          </a:p>
          <a:p>
            <a:pPr lvl="1" indent="-342900">
              <a:buFont typeface="Arial" pitchFamily="34" charset="0"/>
              <a:buChar char="•"/>
            </a:pPr>
            <a:r>
              <a:rPr lang="en-US" sz="1800" dirty="0" smtClean="0"/>
              <a:t>Double counting is avoided if the “single</a:t>
            </a:r>
            <a:r>
              <a:rPr lang="cs-CZ" sz="1800" dirty="0" smtClean="0"/>
              <a:t> </a:t>
            </a:r>
            <a:r>
              <a:rPr lang="en-GB" sz="1800" dirty="0" smtClean="0"/>
              <a:t>equivalent scenario” is used</a:t>
            </a:r>
          </a:p>
          <a:p>
            <a:pPr lvl="1" indent="-342900">
              <a:buFont typeface="Arial" pitchFamily="34" charset="0"/>
              <a:buChar char="•"/>
            </a:pPr>
            <a:endParaRPr lang="en-GB" sz="1800" dirty="0" smtClean="0"/>
          </a:p>
          <a:p>
            <a:pPr marL="342900" lvl="1" indent="-342900">
              <a:buFont typeface="+mj-lt"/>
              <a:buAutoNum type="alphaUcPeriod" startAt="3"/>
            </a:pPr>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52</a:t>
            </a:fld>
            <a:endParaRPr lang="en-US" dirty="0"/>
          </a:p>
        </p:txBody>
      </p:sp>
      <p:sp>
        <p:nvSpPr>
          <p:cNvPr id="83"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54</a:t>
            </a:r>
          </a:p>
          <a:p>
            <a:pPr marL="174542"/>
            <a:endParaRPr lang="en-US" b="1" dirty="0" smtClean="0">
              <a:solidFill>
                <a:schemeClr val="tx2"/>
              </a:solidFill>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sz="1200" i="1" u="sng" dirty="0" smtClean="0"/>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CEA</a:t>
            </a:r>
          </a:p>
          <a:p>
            <a:pPr marL="342900" lvl="1" indent="-342900">
              <a:buFont typeface="+mj-lt"/>
              <a:buAutoNum type="arabicPeriod"/>
            </a:pPr>
            <a:endParaRPr lang="en-US" dirty="0" smtClean="0"/>
          </a:p>
          <a:p>
            <a:pPr marL="342900" lvl="1" indent="-342900">
              <a:buFont typeface="+mj-lt"/>
              <a:buAutoNum type="arabicPeriod"/>
            </a:pPr>
            <a:r>
              <a:rPr lang="de-DE" dirty="0" smtClean="0"/>
              <a:t>Gross calculation should be performed via a simplified approach</a:t>
            </a:r>
            <a:endParaRPr lang="en-US" dirty="0" smtClean="0"/>
          </a:p>
          <a:p>
            <a:pPr marL="342900" lvl="1" indent="-342900">
              <a:buFont typeface="+mj-lt"/>
              <a:buAutoNum type="arabicPeriod"/>
            </a:pPr>
            <a:r>
              <a:rPr lang="de-DE" dirty="0" smtClean="0"/>
              <a:t>An economic approach requires the recognition of all economic value including deferred tax assets</a:t>
            </a:r>
            <a:endParaRPr lang="en-GB" dirty="0" smtClean="0"/>
          </a:p>
          <a:p>
            <a:pPr marL="342900" lvl="1" indent="-342900">
              <a:buFont typeface="+mj-lt"/>
              <a:buAutoNum type="arabicPeriod"/>
            </a:pPr>
            <a:r>
              <a:rPr lang="de-DE" dirty="0" smtClean="0"/>
              <a:t>No mention is made of how to allow for new business expected to be written in the following 12 months</a:t>
            </a:r>
          </a:p>
          <a:p>
            <a:pPr marL="342900" lvl="1" indent="-342900">
              <a:buFont typeface="+mj-lt"/>
              <a:buAutoNum type="arabicPeriod"/>
            </a:pPr>
            <a:r>
              <a:rPr lang="en-GB" dirty="0" smtClean="0"/>
              <a:t>This paper only makes reference to profit sharing mechanisms – The CEA requests that CEIOPS clarifies that ALL other management actions should be taken into account in all the calculations referred to in this paper</a:t>
            </a:r>
            <a:endParaRPr lang="de-DE" dirty="0" smtClean="0"/>
          </a:p>
          <a:p>
            <a:pPr marL="342900" lvl="1" indent="-342900">
              <a:buFont typeface="+mj-lt"/>
              <a:buAutoNum type="arabicPeriod"/>
            </a:pPr>
            <a:r>
              <a:rPr lang="en-GB" dirty="0" smtClean="0"/>
              <a:t>Management actions assumed to occur during the stress should be recognised</a:t>
            </a:r>
            <a:endParaRPr lang="de-DE"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53</a:t>
            </a:fld>
            <a:endParaRPr lang="en-US" dirty="0"/>
          </a:p>
        </p:txBody>
      </p:sp>
      <p:sp>
        <p:nvSpPr>
          <p:cNvPr id="83"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54</a:t>
            </a:r>
          </a:p>
          <a:p>
            <a:pPr marL="174542"/>
            <a:endParaRPr lang="en-US" b="1" dirty="0" smtClean="0">
              <a:solidFill>
                <a:schemeClr val="tx2"/>
              </a:solidFill>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sz="1200" i="1" u="sng" dirty="0" smtClean="0"/>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CFO Forum</a:t>
            </a:r>
          </a:p>
          <a:p>
            <a:pPr marL="342900" lvl="1" indent="-342900">
              <a:buFont typeface="+mj-lt"/>
              <a:buAutoNum type="arabicPeriod"/>
            </a:pPr>
            <a:endParaRPr lang="en-US" dirty="0" smtClean="0"/>
          </a:p>
          <a:p>
            <a:pPr marL="342900" lvl="1" indent="-342900">
              <a:buFont typeface="+mj-lt"/>
              <a:buAutoNum type="arabicPeriod"/>
            </a:pPr>
            <a:r>
              <a:rPr lang="en-US" dirty="0" smtClean="0"/>
              <a:t>Ignoring the economic benefits of a going concern basis is contradictory to the objectives of Solvency II.</a:t>
            </a:r>
          </a:p>
          <a:p>
            <a:pPr marL="342900" lvl="1" indent="-342900">
              <a:buFont typeface="+mj-lt"/>
              <a:buAutoNum type="arabicPeriod"/>
            </a:pPr>
            <a:endParaRPr lang="en-US" dirty="0" smtClean="0"/>
          </a:p>
          <a:p>
            <a:pPr marL="342900" lvl="1" indent="-342900">
              <a:buFont typeface="+mj-lt"/>
              <a:buAutoNum type="arabicPeriod"/>
            </a:pPr>
            <a:r>
              <a:rPr lang="en-US" dirty="0" smtClean="0"/>
              <a:t>Pragmatic approach should be encouraged throughout the consultation paper.</a:t>
            </a:r>
          </a:p>
          <a:p>
            <a:pPr marL="342900" lvl="1" indent="-342900">
              <a:buFont typeface="+mj-lt"/>
              <a:buAutoNum type="arabicPeriod"/>
            </a:pPr>
            <a:endParaRPr lang="en-US" dirty="0" smtClean="0"/>
          </a:p>
          <a:p>
            <a:pPr marL="342900" lvl="1" indent="-342900">
              <a:buFont typeface="+mj-lt"/>
              <a:buAutoNum type="arabicPeriod"/>
            </a:pPr>
            <a:r>
              <a:rPr lang="en-US" dirty="0" smtClean="0"/>
              <a:t>CFO Forum disagrees with the view that plausible management actions should be restricted to policyholder benefit rates.</a:t>
            </a: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54</a:t>
            </a:fld>
            <a:endParaRPr lang="en-US" dirty="0"/>
          </a:p>
        </p:txBody>
      </p:sp>
      <p:sp>
        <p:nvSpPr>
          <p:cNvPr id="83"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54</a:t>
            </a:r>
          </a:p>
          <a:p>
            <a:pPr marL="174542"/>
            <a:endParaRPr lang="en-US" b="1" dirty="0" smtClean="0">
              <a:solidFill>
                <a:schemeClr val="tx2"/>
              </a:solidFill>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sz="1200" i="1" u="sng" dirty="0" smtClean="0"/>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CRO Forum</a:t>
            </a:r>
          </a:p>
          <a:p>
            <a:pPr marL="342900" lvl="1" indent="-342900">
              <a:buFont typeface="+mj-lt"/>
              <a:buAutoNum type="arabicPeriod"/>
            </a:pPr>
            <a:endParaRPr lang="en-US" dirty="0" smtClean="0"/>
          </a:p>
          <a:p>
            <a:pPr marL="342900" lvl="1" indent="-342900">
              <a:buFont typeface="+mj-lt"/>
              <a:buAutoNum type="arabicPeriod"/>
            </a:pPr>
            <a:r>
              <a:rPr lang="en-US" dirty="0" smtClean="0"/>
              <a:t>Proposed calculation approach is difficult to implement practically.</a:t>
            </a:r>
          </a:p>
          <a:p>
            <a:pPr marL="342900" lvl="1" indent="-342900">
              <a:buFont typeface="+mj-lt"/>
              <a:buAutoNum type="arabicPeriod"/>
            </a:pPr>
            <a:endParaRPr lang="en-US" dirty="0" smtClean="0"/>
          </a:p>
          <a:p>
            <a:pPr marL="342900" lvl="1" indent="-342900">
              <a:buFont typeface="+mj-lt"/>
              <a:buAutoNum type="arabicPeriod" startAt="2"/>
            </a:pPr>
            <a:r>
              <a:rPr lang="en-US" dirty="0" smtClean="0"/>
              <a:t>Economic value of deferred tax assets in stressed circumstances should be </a:t>
            </a:r>
            <a:r>
              <a:rPr lang="en-GB" dirty="0" smtClean="0"/>
              <a:t>recognised.</a:t>
            </a:r>
          </a:p>
          <a:p>
            <a:pPr marL="342900" lvl="1" indent="-342900">
              <a:buFont typeface="+mj-lt"/>
              <a:buAutoNum type="arabicPeriod" startAt="2"/>
            </a:pPr>
            <a:endParaRPr lang="en-US" dirty="0" smtClean="0"/>
          </a:p>
          <a:p>
            <a:pPr marL="342900" lvl="1" indent="-342900">
              <a:buFont typeface="+mj-lt"/>
              <a:buAutoNum type="arabicPeriod" startAt="2"/>
            </a:pPr>
            <a:r>
              <a:rPr lang="en-US" dirty="0" smtClean="0"/>
              <a:t>Confirmation that the scope of advice on management actions in this paper is limited to future discretionary benefits is required.</a:t>
            </a:r>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55</a:t>
            </a:fld>
            <a:endParaRPr lang="en-US" dirty="0"/>
          </a:p>
        </p:txBody>
      </p:sp>
      <p:sp>
        <p:nvSpPr>
          <p:cNvPr id="83"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54</a:t>
            </a:r>
          </a:p>
          <a:p>
            <a:pPr marL="174542"/>
            <a:endParaRPr lang="en-US" b="1" dirty="0" smtClean="0">
              <a:solidFill>
                <a:schemeClr val="tx2"/>
              </a:solidFill>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sz="1200" i="1" u="sng" dirty="0" smtClean="0"/>
          </a:p>
        </p:txBody>
      </p:sp>
      <p:sp>
        <p:nvSpPr>
          <p:cNvPr id="46" name="Title 1"/>
          <p:cNvSpPr txBox="1">
            <a:spLocks/>
          </p:cNvSpPr>
          <p:nvPr/>
        </p:nvSpPr>
        <p:spPr bwMode="auto">
          <a:xfrm>
            <a:off x="5101432" y="1600978"/>
            <a:ext cx="4714908" cy="5786478"/>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General comments by the Groupe Consultatif</a:t>
            </a:r>
          </a:p>
          <a:p>
            <a:pPr marL="342900" lvl="1" indent="-342900">
              <a:buFont typeface="+mj-lt"/>
              <a:buAutoNum type="arabicPeriod"/>
            </a:pPr>
            <a:endParaRPr lang="en-US" dirty="0" smtClean="0"/>
          </a:p>
          <a:p>
            <a:pPr marL="342900" lvl="1" indent="-342900">
              <a:buFont typeface="+mj-lt"/>
              <a:buAutoNum type="arabicPeriod"/>
            </a:pPr>
            <a:r>
              <a:rPr lang="en-US" dirty="0" smtClean="0"/>
              <a:t>More work is required to build consensus on an appropriate approach:</a:t>
            </a:r>
          </a:p>
          <a:p>
            <a:pPr lvl="1" indent="-342900">
              <a:buFont typeface="Arial" pitchFamily="34" charset="0"/>
              <a:buChar char="•"/>
            </a:pPr>
            <a:r>
              <a:rPr lang="en-US" sz="1600" dirty="0" smtClean="0"/>
              <a:t>Modular ‘gross SCR’ approach is not practical or meaningful; and</a:t>
            </a:r>
            <a:endParaRPr lang="en-GB" sz="1600" dirty="0" smtClean="0"/>
          </a:p>
          <a:p>
            <a:pPr lvl="1" indent="-342900">
              <a:buFont typeface="Arial" pitchFamily="34" charset="0"/>
              <a:buChar char="•"/>
            </a:pPr>
            <a:r>
              <a:rPr lang="en-US" sz="1600" dirty="0" smtClean="0"/>
              <a:t>GC has recently become aware of the alternative approach.</a:t>
            </a:r>
            <a:endParaRPr lang="en-GB" sz="1600" dirty="0" smtClean="0"/>
          </a:p>
          <a:p>
            <a:pPr marL="342900" lvl="1" indent="-342900">
              <a:buFont typeface="+mj-lt"/>
              <a:buAutoNum type="arabicPeriod" startAt="2"/>
            </a:pPr>
            <a:r>
              <a:rPr lang="en-US" dirty="0" smtClean="0"/>
              <a:t>Limitations to loss-carry-forward and profit recognition should be taken into consideration.</a:t>
            </a:r>
          </a:p>
          <a:p>
            <a:pPr marL="342900" lvl="1" indent="-342900">
              <a:buFont typeface="+mj-lt"/>
              <a:buAutoNum type="arabicPeriod" startAt="2"/>
            </a:pPr>
            <a:r>
              <a:rPr lang="en-US" dirty="0" smtClean="0"/>
              <a:t>General thrust of this CP does not fit will with the management of at least some types of with profits business.</a:t>
            </a:r>
          </a:p>
          <a:p>
            <a:pPr marL="342900" lvl="1" indent="-342900">
              <a:buFont typeface="+mj-lt"/>
              <a:buAutoNum type="arabicPeriod" startAt="2"/>
            </a:pPr>
            <a:r>
              <a:rPr lang="en-US" dirty="0" smtClean="0"/>
              <a:t>CP may be seeking to limit the range of management actions available to the undertaking in calculating the SCR.</a:t>
            </a:r>
          </a:p>
          <a:p>
            <a:pPr marL="342900" lvl="1" indent="-342900">
              <a:buFont typeface="+mj-lt"/>
              <a:buAutoNum type="alphaUcPeriod"/>
            </a:pPr>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Loss-absorbing capacity of technical provisions and deferred taxes</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fld id="{64599648-4C85-4DD8-AA53-4F5D3F9B2D3B}" type="slidenum">
              <a:rPr lang="en-US" smtClean="0"/>
              <a:pPr/>
              <a:t>56</a:t>
            </a:fld>
            <a:endParaRPr lang="en-US" dirty="0"/>
          </a:p>
        </p:txBody>
      </p:sp>
      <p:sp>
        <p:nvSpPr>
          <p:cNvPr id="83" name="Title 1"/>
          <p:cNvSpPr txBox="1">
            <a:spLocks/>
          </p:cNvSpPr>
          <p:nvPr/>
        </p:nvSpPr>
        <p:spPr bwMode="auto">
          <a:xfrm>
            <a:off x="315086" y="1600978"/>
            <a:ext cx="4714908" cy="5786478"/>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Consultation paper 54</a:t>
            </a:r>
          </a:p>
          <a:p>
            <a:pPr marL="174542"/>
            <a:endParaRPr lang="en-US" b="1" dirty="0" smtClean="0">
              <a:solidFill>
                <a:schemeClr val="tx2"/>
              </a:solidFill>
            </a:endParaRPr>
          </a:p>
          <a:p>
            <a:pPr marL="342900" lvl="0" indent="-342900">
              <a:buFont typeface="+mj-lt"/>
              <a:buAutoNum type="arabicPeriod"/>
            </a:pPr>
            <a:r>
              <a:rPr lang="en-US" dirty="0" smtClean="0"/>
              <a:t>Paper is largely consistent with the approaches and definitions used in QIS4</a:t>
            </a:r>
          </a:p>
          <a:p>
            <a:pPr marL="342900" lvl="0" indent="-342900">
              <a:buFont typeface="+mj-lt"/>
              <a:buAutoNum type="arabicPeriod"/>
            </a:pPr>
            <a:endParaRPr lang="en-GB" dirty="0" smtClean="0"/>
          </a:p>
          <a:p>
            <a:pPr marL="342900" lvl="0" indent="-342900">
              <a:buFont typeface="+mj-lt"/>
              <a:buAutoNum type="arabicPeriod"/>
            </a:pPr>
            <a:r>
              <a:rPr lang="en-US" dirty="0" smtClean="0"/>
              <a:t>CEIOPS clarifies some definitions and gives some </a:t>
            </a:r>
            <a:r>
              <a:rPr lang="en-US" b="1" dirty="0" smtClean="0"/>
              <a:t>additional advice </a:t>
            </a:r>
            <a:r>
              <a:rPr lang="en-US" dirty="0" smtClean="0"/>
              <a:t>on some </a:t>
            </a:r>
            <a:r>
              <a:rPr lang="en-GB" dirty="0" smtClean="0"/>
              <a:t>features of the calculations</a:t>
            </a:r>
          </a:p>
          <a:p>
            <a:pPr marL="342900" lvl="0" indent="-342900">
              <a:buFont typeface="+mj-lt"/>
              <a:buAutoNum type="arabicPeriod"/>
            </a:pPr>
            <a:endParaRPr lang="en-GB" dirty="0" smtClean="0"/>
          </a:p>
          <a:p>
            <a:pPr marL="342900" lvl="0" indent="-342900">
              <a:buFont typeface="+mj-lt"/>
              <a:buAutoNum type="arabicPeriod"/>
            </a:pPr>
            <a:r>
              <a:rPr lang="en-US" dirty="0" smtClean="0"/>
              <a:t>Paper tries to give a clearer definition of future </a:t>
            </a:r>
            <a:r>
              <a:rPr lang="en-GB" dirty="0" smtClean="0"/>
              <a:t>discretionary benefits</a:t>
            </a:r>
          </a:p>
          <a:p>
            <a:pPr lvl="1" indent="-342900">
              <a:buFont typeface="Arial" pitchFamily="34" charset="0"/>
              <a:buChar char="•"/>
            </a:pPr>
            <a:r>
              <a:rPr lang="en-US" dirty="0" smtClean="0"/>
              <a:t>Guaranteed benefits</a:t>
            </a:r>
          </a:p>
          <a:p>
            <a:pPr lvl="1" indent="-342900">
              <a:buFont typeface="Arial" pitchFamily="34" charset="0"/>
              <a:buChar char="•"/>
            </a:pPr>
            <a:r>
              <a:rPr lang="en-GB" dirty="0" smtClean="0"/>
              <a:t>Conditional discretionary benefits</a:t>
            </a:r>
            <a:endParaRPr lang="en-US" dirty="0" smtClean="0"/>
          </a:p>
          <a:p>
            <a:pPr lvl="1" indent="-342900">
              <a:buFont typeface="Arial" pitchFamily="34" charset="0"/>
              <a:buChar char="•"/>
            </a:pPr>
            <a:r>
              <a:rPr lang="en-GB" dirty="0" smtClean="0"/>
              <a:t>Pure discretionary benefits</a:t>
            </a:r>
            <a:endParaRPr lang="en-US" dirty="0" smtClean="0"/>
          </a:p>
          <a:p>
            <a:pPr lvl="1" indent="-342900">
              <a:buFont typeface="Arial" pitchFamily="34" charset="0"/>
              <a:buChar char="•"/>
            </a:pPr>
            <a:endParaRPr lang="en-GB" sz="1200" i="1" u="sng" dirty="0" smtClean="0"/>
          </a:p>
        </p:txBody>
      </p:sp>
      <p:sp>
        <p:nvSpPr>
          <p:cNvPr id="46" name="Title 1"/>
          <p:cNvSpPr txBox="1">
            <a:spLocks/>
          </p:cNvSpPr>
          <p:nvPr/>
        </p:nvSpPr>
        <p:spPr bwMode="auto">
          <a:xfrm>
            <a:off x="5101432" y="1600978"/>
            <a:ext cx="4714908" cy="5786478"/>
          </a:xfrm>
          <a:prstGeom prst="rect">
            <a:avLst/>
          </a:prstGeom>
          <a:solidFill>
            <a:schemeClr val="bg1"/>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r>
              <a:rPr lang="en-US" b="1" dirty="0" smtClean="0"/>
              <a:t>CEIOPS’s Advice</a:t>
            </a:r>
          </a:p>
          <a:p>
            <a:pPr marL="174542"/>
            <a:endParaRPr lang="en-US" b="1" i="1" dirty="0" smtClean="0"/>
          </a:p>
          <a:p>
            <a:pPr marL="342900" indent="-342900">
              <a:buFont typeface="+mj-lt"/>
              <a:buAutoNum type="arabicPeriod"/>
            </a:pPr>
            <a:r>
              <a:rPr lang="en-US" dirty="0" smtClean="0"/>
              <a:t>Almost  no changes in comparison to the Consultation paper 54.</a:t>
            </a:r>
          </a:p>
          <a:p>
            <a:pPr marL="342900" lvl="0" indent="-342900">
              <a:buFont typeface="+mj-lt"/>
              <a:buAutoNum type="arabicPeriod"/>
            </a:pPr>
            <a:endParaRPr lang="en-US" dirty="0" smtClean="0"/>
          </a:p>
          <a:p>
            <a:pPr marL="342900" lvl="0" indent="-342900">
              <a:buFont typeface="+mj-lt"/>
              <a:buAutoNum type="arabicPeriod"/>
            </a:pPr>
            <a:r>
              <a:rPr lang="en-US" dirty="0" smtClean="0"/>
              <a:t>CEIOPS’s Advise contains final definition of gross calculation.</a:t>
            </a:r>
          </a:p>
          <a:p>
            <a:pPr marL="342900" lvl="0" indent="-342900"/>
            <a:endParaRPr lang="en-US" dirty="0" smtClean="0"/>
          </a:p>
        </p:txBody>
      </p:sp>
      <p:grpSp>
        <p:nvGrpSpPr>
          <p:cNvPr id="3" name="Group 44"/>
          <p:cNvGrpSpPr/>
          <p:nvPr/>
        </p:nvGrpSpPr>
        <p:grpSpPr>
          <a:xfrm>
            <a:off x="8316142" y="172218"/>
            <a:ext cx="1445620" cy="785818"/>
            <a:chOff x="6362496" y="1518300"/>
            <a:chExt cx="2382274" cy="1431949"/>
          </a:xfrm>
        </p:grpSpPr>
        <p:grpSp>
          <p:nvGrpSpPr>
            <p:cNvPr id="5" name="Group 122"/>
            <p:cNvGrpSpPr/>
            <p:nvPr/>
          </p:nvGrpSpPr>
          <p:grpSpPr>
            <a:xfrm>
              <a:off x="6362496" y="1518300"/>
              <a:ext cx="2382274" cy="1431949"/>
              <a:chOff x="1361836" y="1315226"/>
              <a:chExt cx="7416800" cy="5190514"/>
            </a:xfrm>
          </p:grpSpPr>
          <p:grpSp>
            <p:nvGrpSpPr>
              <p:cNvPr id="6" name="Group 76"/>
              <p:cNvGrpSpPr/>
              <p:nvPr/>
            </p:nvGrpSpPr>
            <p:grpSpPr>
              <a:xfrm>
                <a:off x="1361836" y="1315226"/>
                <a:ext cx="7416800" cy="5190514"/>
                <a:chOff x="1344903" y="1315226"/>
                <a:chExt cx="7416800" cy="5190514"/>
              </a:xfrm>
            </p:grpSpPr>
            <p:sp>
              <p:nvSpPr>
                <p:cNvPr id="56"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endParaRPr lang="en-US"/>
                </a:p>
              </p:txBody>
            </p:sp>
            <p:grpSp>
              <p:nvGrpSpPr>
                <p:cNvPr id="7" name="Group 39"/>
                <p:cNvGrpSpPr/>
                <p:nvPr/>
              </p:nvGrpSpPr>
              <p:grpSpPr>
                <a:xfrm>
                  <a:off x="1344903" y="1315226"/>
                  <a:ext cx="7416800" cy="5190514"/>
                  <a:chOff x="971550" y="1449388"/>
                  <a:chExt cx="7416800" cy="5190514"/>
                </a:xfrm>
              </p:grpSpPr>
              <p:sp>
                <p:nvSpPr>
                  <p:cNvPr id="58" name="Text Box 6"/>
                  <p:cNvSpPr txBox="1">
                    <a:spLocks noChangeArrowheads="1"/>
                  </p:cNvSpPr>
                  <p:nvPr/>
                </p:nvSpPr>
                <p:spPr bwMode="auto">
                  <a:xfrm>
                    <a:off x="4076699" y="1449388"/>
                    <a:ext cx="990599" cy="377218"/>
                  </a:xfrm>
                  <a:prstGeom prst="rect">
                    <a:avLst/>
                  </a:prstGeom>
                  <a:solidFill>
                    <a:srgbClr val="A4D400"/>
                  </a:solidFill>
                  <a:ln w="9525">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59" name="Text Box 7"/>
                  <p:cNvSpPr txBox="1">
                    <a:spLocks noChangeArrowheads="1"/>
                  </p:cNvSpPr>
                  <p:nvPr/>
                </p:nvSpPr>
                <p:spPr bwMode="auto">
                  <a:xfrm>
                    <a:off x="4076699" y="2098678"/>
                    <a:ext cx="990599" cy="377218"/>
                  </a:xfrm>
                  <a:prstGeom prst="rect">
                    <a:avLst/>
                  </a:prstGeom>
                  <a:solidFill>
                    <a:srgbClr val="A4D400"/>
                  </a:solidFill>
                  <a:ln w="9525" algn="ctr">
                    <a:solidFill>
                      <a:schemeClr val="tx1"/>
                    </a:solidFill>
                    <a:miter lim="800000"/>
                    <a:headEnd/>
                    <a:tailEnd/>
                  </a:ln>
                </p:spPr>
                <p:txBody>
                  <a:bodyPr wrap="square">
                    <a:spAutoFit/>
                  </a:bodyPr>
                  <a:lstStyle/>
                  <a:p>
                    <a:pPr>
                      <a:spcBef>
                        <a:spcPct val="50000"/>
                      </a:spcBef>
                    </a:pPr>
                    <a:endParaRPr lang="cs-CZ" b="1" dirty="0">
                      <a:solidFill>
                        <a:srgbClr val="002777"/>
                      </a:solidFill>
                    </a:endParaRPr>
                  </a:p>
                </p:txBody>
              </p:sp>
              <p:sp>
                <p:nvSpPr>
                  <p:cNvPr id="60" name="Text Box 8"/>
                  <p:cNvSpPr txBox="1">
                    <a:spLocks noChangeArrowheads="1"/>
                  </p:cNvSpPr>
                  <p:nvPr/>
                </p:nvSpPr>
                <p:spPr bwMode="auto">
                  <a:xfrm>
                    <a:off x="5472114" y="2098678"/>
                    <a:ext cx="94615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1" name="Text Box 9"/>
                  <p:cNvSpPr txBox="1">
                    <a:spLocks noChangeArrowheads="1"/>
                  </p:cNvSpPr>
                  <p:nvPr/>
                </p:nvSpPr>
                <p:spPr bwMode="auto">
                  <a:xfrm>
                    <a:off x="6958012" y="2708274"/>
                    <a:ext cx="143033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2" name="Text Box 10"/>
                  <p:cNvSpPr txBox="1">
                    <a:spLocks noChangeArrowheads="1"/>
                  </p:cNvSpPr>
                  <p:nvPr/>
                </p:nvSpPr>
                <p:spPr bwMode="auto">
                  <a:xfrm>
                    <a:off x="5472114" y="2708274"/>
                    <a:ext cx="1081088"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3" name="Text Box 11"/>
                  <p:cNvSpPr txBox="1">
                    <a:spLocks noChangeArrowheads="1"/>
                  </p:cNvSpPr>
                  <p:nvPr/>
                </p:nvSpPr>
                <p:spPr bwMode="auto">
                  <a:xfrm>
                    <a:off x="4032250" y="2708274"/>
                    <a:ext cx="1079500"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4" name="Text Box 12"/>
                  <p:cNvSpPr txBox="1">
                    <a:spLocks noChangeArrowheads="1"/>
                  </p:cNvSpPr>
                  <p:nvPr/>
                </p:nvSpPr>
                <p:spPr bwMode="auto">
                  <a:xfrm>
                    <a:off x="2547937"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5" name="Text Box 13"/>
                  <p:cNvSpPr txBox="1">
                    <a:spLocks noChangeArrowheads="1"/>
                  </p:cNvSpPr>
                  <p:nvPr/>
                </p:nvSpPr>
                <p:spPr bwMode="auto">
                  <a:xfrm>
                    <a:off x="971550" y="2708274"/>
                    <a:ext cx="1082675" cy="377218"/>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endParaRPr lang="en-US"/>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endParaRPr lang="en-US"/>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endParaRPr lang="en-US"/>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endParaRPr lang="en-US"/>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endParaRPr lang="en-US"/>
                  </a:p>
                </p:txBody>
              </p:sp>
              <p:sp>
                <p:nvSpPr>
                  <p:cNvPr id="71" name="Text Box 19"/>
                  <p:cNvSpPr txBox="1">
                    <a:spLocks noChangeArrowheads="1"/>
                  </p:cNvSpPr>
                  <p:nvPr/>
                </p:nvSpPr>
                <p:spPr bwMode="auto">
                  <a:xfrm>
                    <a:off x="98107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2" name="Text Box 20"/>
                  <p:cNvSpPr txBox="1">
                    <a:spLocks noChangeArrowheads="1"/>
                  </p:cNvSpPr>
                  <p:nvPr/>
                </p:nvSpPr>
                <p:spPr bwMode="auto">
                  <a:xfrm>
                    <a:off x="98107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3" name="Text Box 21"/>
                  <p:cNvSpPr txBox="1">
                    <a:spLocks noChangeArrowheads="1"/>
                  </p:cNvSpPr>
                  <p:nvPr/>
                </p:nvSpPr>
                <p:spPr bwMode="auto">
                  <a:xfrm>
                    <a:off x="98107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4" name="Text Box 22"/>
                  <p:cNvSpPr txBox="1">
                    <a:spLocks noChangeArrowheads="1"/>
                  </p:cNvSpPr>
                  <p:nvPr/>
                </p:nvSpPr>
                <p:spPr bwMode="auto">
                  <a:xfrm>
                    <a:off x="98107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5" name="Text Box 23"/>
                  <p:cNvSpPr txBox="1">
                    <a:spLocks noChangeArrowheads="1"/>
                  </p:cNvSpPr>
                  <p:nvPr/>
                </p:nvSpPr>
                <p:spPr bwMode="auto">
                  <a:xfrm>
                    <a:off x="98107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6" name="Text Box 24"/>
                  <p:cNvSpPr txBox="1">
                    <a:spLocks noChangeArrowheads="1"/>
                  </p:cNvSpPr>
                  <p:nvPr/>
                </p:nvSpPr>
                <p:spPr bwMode="auto">
                  <a:xfrm>
                    <a:off x="98107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7" name="Text Box 25"/>
                  <p:cNvSpPr txBox="1">
                    <a:spLocks noChangeArrowheads="1"/>
                  </p:cNvSpPr>
                  <p:nvPr/>
                </p:nvSpPr>
                <p:spPr bwMode="auto">
                  <a:xfrm>
                    <a:off x="4005264" y="323850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8" name="Text Box 26"/>
                  <p:cNvSpPr txBox="1">
                    <a:spLocks noChangeArrowheads="1"/>
                  </p:cNvSpPr>
                  <p:nvPr/>
                </p:nvSpPr>
                <p:spPr bwMode="auto">
                  <a:xfrm>
                    <a:off x="4005264" y="3741738"/>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79" name="Text Box 27"/>
                  <p:cNvSpPr txBox="1">
                    <a:spLocks noChangeArrowheads="1"/>
                  </p:cNvSpPr>
                  <p:nvPr/>
                </p:nvSpPr>
                <p:spPr bwMode="auto">
                  <a:xfrm>
                    <a:off x="4005264" y="4246562"/>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0" name="Text Box 28"/>
                  <p:cNvSpPr txBox="1">
                    <a:spLocks noChangeArrowheads="1"/>
                  </p:cNvSpPr>
                  <p:nvPr/>
                </p:nvSpPr>
                <p:spPr bwMode="auto">
                  <a:xfrm>
                    <a:off x="4005264" y="4749799"/>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1" name="Text Box 29"/>
                  <p:cNvSpPr txBox="1">
                    <a:spLocks noChangeArrowheads="1"/>
                  </p:cNvSpPr>
                  <p:nvPr/>
                </p:nvSpPr>
                <p:spPr bwMode="auto">
                  <a:xfrm>
                    <a:off x="4005264" y="5254623"/>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82" name="Text Box 30"/>
                  <p:cNvSpPr txBox="1">
                    <a:spLocks noChangeArrowheads="1"/>
                  </p:cNvSpPr>
                  <p:nvPr/>
                </p:nvSpPr>
                <p:spPr bwMode="auto">
                  <a:xfrm>
                    <a:off x="4005264" y="5759451"/>
                    <a:ext cx="1082675" cy="377218"/>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1" name="Text Box 31"/>
                  <p:cNvSpPr txBox="1">
                    <a:spLocks noChangeArrowheads="1"/>
                  </p:cNvSpPr>
                  <p:nvPr/>
                </p:nvSpPr>
                <p:spPr bwMode="auto">
                  <a:xfrm>
                    <a:off x="4005264" y="6262685"/>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92" name="Text Box 37"/>
                  <p:cNvSpPr txBox="1">
                    <a:spLocks noChangeArrowheads="1"/>
                  </p:cNvSpPr>
                  <p:nvPr/>
                </p:nvSpPr>
                <p:spPr bwMode="auto">
                  <a:xfrm>
                    <a:off x="2743199" y="2098679"/>
                    <a:ext cx="946150" cy="377217"/>
                  </a:xfrm>
                  <a:prstGeom prst="rect">
                    <a:avLst/>
                  </a:prstGeom>
                  <a:solidFill>
                    <a:srgbClr val="0079A6"/>
                  </a:solidFill>
                  <a:ln w="9525">
                    <a:solidFill>
                      <a:schemeClr val="tx1"/>
                    </a:solidFill>
                    <a:miter lim="800000"/>
                    <a:headEnd/>
                    <a:tailEnd/>
                  </a:ln>
                </p:spPr>
                <p:txBody>
                  <a:bodyPr wrap="square">
                    <a:spAutoFit/>
                  </a:bodyPr>
                  <a:lstStyle/>
                  <a:p>
                    <a:pPr>
                      <a:spcBef>
                        <a:spcPct val="50000"/>
                      </a:spcBef>
                    </a:pPr>
                    <a:endParaRPr lang="cs-CZ" b="1" dirty="0">
                      <a:solidFill>
                        <a:schemeClr val="bg1"/>
                      </a:solidFill>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endParaRPr lang="en-US"/>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endParaRPr lang="en-US"/>
                  </a:p>
                </p:txBody>
              </p:sp>
            </p:grpSp>
          </p:grpSp>
          <p:sp>
            <p:nvSpPr>
              <p:cNvPr id="51" name="Text Box 25"/>
              <p:cNvSpPr txBox="1">
                <a:spLocks noChangeArrowheads="1"/>
              </p:cNvSpPr>
              <p:nvPr/>
            </p:nvSpPr>
            <p:spPr bwMode="auto">
              <a:xfrm>
                <a:off x="5832746" y="3101174"/>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2" name="Text Box 25"/>
              <p:cNvSpPr txBox="1">
                <a:spLocks noChangeArrowheads="1"/>
              </p:cNvSpPr>
              <p:nvPr/>
            </p:nvSpPr>
            <p:spPr bwMode="auto">
              <a:xfrm>
                <a:off x="5821638" y="3601239"/>
                <a:ext cx="1082675"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3" name="Text Box 25"/>
              <p:cNvSpPr txBox="1">
                <a:spLocks noChangeArrowheads="1"/>
              </p:cNvSpPr>
              <p:nvPr/>
            </p:nvSpPr>
            <p:spPr bwMode="auto">
              <a:xfrm>
                <a:off x="7332944" y="310117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4" name="Text Box 25"/>
              <p:cNvSpPr txBox="1">
                <a:spLocks noChangeArrowheads="1"/>
              </p:cNvSpPr>
              <p:nvPr/>
            </p:nvSpPr>
            <p:spPr bwMode="auto">
              <a:xfrm>
                <a:off x="7332944" y="3601239"/>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sp>
            <p:nvSpPr>
              <p:cNvPr id="55" name="Text Box 25"/>
              <p:cNvSpPr txBox="1">
                <a:spLocks noChangeArrowheads="1"/>
              </p:cNvSpPr>
              <p:nvPr/>
            </p:nvSpPr>
            <p:spPr bwMode="auto">
              <a:xfrm>
                <a:off x="7332944" y="4101314"/>
                <a:ext cx="1428759" cy="377217"/>
              </a:xfrm>
              <a:prstGeom prst="rect">
                <a:avLst/>
              </a:prstGeom>
              <a:solidFill>
                <a:srgbClr val="9DC4E3"/>
              </a:solidFill>
              <a:ln w="9525">
                <a:solidFill>
                  <a:schemeClr val="tx1"/>
                </a:solidFill>
                <a:miter lim="800000"/>
                <a:headEnd/>
                <a:tailEnd/>
              </a:ln>
            </p:spPr>
            <p:txBody>
              <a:bodyPr wrap="square">
                <a:spAutoFit/>
              </a:bodyPr>
              <a:lstStyle/>
              <a:p>
                <a:pPr>
                  <a:spcBef>
                    <a:spcPct val="50000"/>
                  </a:spcBef>
                </a:pPr>
                <a:endParaRPr lang="cs-CZ" b="1" dirty="0">
                  <a:solidFill>
                    <a:srgbClr val="264067"/>
                  </a:solidFill>
                </a:endParaRPr>
              </a:p>
            </p:txBody>
          </p:sp>
        </p:grpSp>
        <p:sp>
          <p:nvSpPr>
            <p:cNvPr id="49" name="Oval 48"/>
            <p:cNvSpPr/>
            <p:nvPr/>
          </p:nvSpPr>
          <p:spPr>
            <a:xfrm>
              <a:off x="6833394" y="1648477"/>
              <a:ext cx="435970" cy="248812"/>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4599648-4C85-4DD8-AA53-4F5D3F9B2D3B}" type="slidenum">
              <a:rPr lang="en-US" smtClean="0"/>
              <a:pPr/>
              <a:t>57</a:t>
            </a:fld>
            <a:endParaRPr lang="en-US" dirty="0"/>
          </a:p>
        </p:txBody>
      </p:sp>
      <p:sp>
        <p:nvSpPr>
          <p:cNvPr id="47" name="Title 46"/>
          <p:cNvSpPr>
            <a:spLocks noGrp="1"/>
          </p:cNvSpPr>
          <p:nvPr>
            <p:ph type="title"/>
          </p:nvPr>
        </p:nvSpPr>
        <p:spPr/>
        <p:txBody>
          <a:bodyPr/>
          <a:lstStyle/>
          <a:p>
            <a:r>
              <a:rPr lang="en-US" dirty="0" smtClean="0"/>
              <a:t>List of Used Literature</a:t>
            </a:r>
            <a:endParaRPr lang="en-US" dirty="0"/>
          </a:p>
        </p:txBody>
      </p:sp>
      <p:sp>
        <p:nvSpPr>
          <p:cNvPr id="48" name="TextBox 47"/>
          <p:cNvSpPr txBox="1"/>
          <p:nvPr/>
        </p:nvSpPr>
        <p:spPr>
          <a:xfrm>
            <a:off x="315086" y="1315226"/>
            <a:ext cx="9144064" cy="2554545"/>
          </a:xfrm>
          <a:prstGeom prst="rect">
            <a:avLst/>
          </a:prstGeom>
          <a:noFill/>
          <a:ln>
            <a:noFill/>
          </a:ln>
        </p:spPr>
        <p:txBody>
          <a:bodyPr wrap="square" rtlCol="0">
            <a:spAutoFit/>
          </a:bodyPr>
          <a:lstStyle/>
          <a:p>
            <a:pPr>
              <a:buFont typeface="Arial" pitchFamily="34" charset="0"/>
              <a:buChar char="•"/>
            </a:pPr>
            <a:r>
              <a:rPr lang="cs-CZ" sz="3200" dirty="0" smtClean="0"/>
              <a:t> </a:t>
            </a:r>
            <a:r>
              <a:rPr lang="en-US" sz="3200" dirty="0" smtClean="0"/>
              <a:t>Consultation</a:t>
            </a:r>
            <a:r>
              <a:rPr lang="cs-CZ" sz="3200" dirty="0" smtClean="0"/>
              <a:t> </a:t>
            </a:r>
            <a:r>
              <a:rPr lang="en-US" sz="3200" dirty="0" smtClean="0"/>
              <a:t>papers</a:t>
            </a:r>
            <a:r>
              <a:rPr lang="cs-CZ" sz="3200" dirty="0" smtClean="0"/>
              <a:t> </a:t>
            </a:r>
            <a:r>
              <a:rPr lang="en-US" sz="3200" dirty="0" smtClean="0"/>
              <a:t>CEIOPS </a:t>
            </a:r>
            <a:r>
              <a:rPr lang="cs-CZ" sz="3200" dirty="0" smtClean="0"/>
              <a:t>47 </a:t>
            </a:r>
            <a:r>
              <a:rPr lang="cs-CZ" sz="3200" dirty="0" smtClean="0"/>
              <a:t>– 54</a:t>
            </a:r>
            <a:endParaRPr lang="en-US" sz="3200" dirty="0" smtClean="0"/>
          </a:p>
          <a:p>
            <a:pPr>
              <a:buFont typeface="Arial" pitchFamily="34" charset="0"/>
              <a:buChar char="•"/>
            </a:pPr>
            <a:r>
              <a:rPr lang="en-US" sz="3200" dirty="0" smtClean="0"/>
              <a:t> Comments to consultation papers 47 </a:t>
            </a:r>
            <a:r>
              <a:rPr lang="en-US" sz="3200" dirty="0" smtClean="0"/>
              <a:t>– 54 (CEA, CRO Forum, Groupe Consultatif)</a:t>
            </a:r>
            <a:r>
              <a:rPr lang="cs-CZ" sz="3200" dirty="0" smtClean="0"/>
              <a:t>  </a:t>
            </a:r>
            <a:endParaRPr lang="en-US" sz="3200" dirty="0" smtClean="0"/>
          </a:p>
          <a:p>
            <a:pPr>
              <a:buFont typeface="Arial" pitchFamily="34" charset="0"/>
              <a:buChar char="•"/>
            </a:pPr>
            <a:r>
              <a:rPr lang="en-US" sz="3200" dirty="0" smtClean="0"/>
              <a:t> CEIOPS’ Advice for Level 2 Implementing Measures on Solvency </a:t>
            </a:r>
            <a:r>
              <a:rPr lang="en-US" sz="3200" dirty="0" smtClean="0"/>
              <a:t>II (Former CPs 47 – 54)</a:t>
            </a:r>
            <a:endParaRPr lang="en-US" sz="3200" dirty="0"/>
          </a:p>
        </p:txBody>
      </p:sp>
      <p:sp>
        <p:nvSpPr>
          <p:cNvPr id="50" name="TextBox 49"/>
          <p:cNvSpPr txBox="1"/>
          <p:nvPr/>
        </p:nvSpPr>
        <p:spPr>
          <a:xfrm>
            <a:off x="315086" y="4458498"/>
            <a:ext cx="7715304" cy="584775"/>
          </a:xfrm>
          <a:prstGeom prst="rect">
            <a:avLst/>
          </a:prstGeom>
          <a:noFill/>
          <a:ln>
            <a:noFill/>
          </a:ln>
        </p:spPr>
        <p:txBody>
          <a:bodyPr wrap="square" rtlCol="0">
            <a:spAutoFit/>
          </a:bodyPr>
          <a:lstStyle/>
          <a:p>
            <a:r>
              <a:rPr lang="cs-CZ" sz="3200" dirty="0" smtClean="0"/>
              <a:t>Děkujeme za pozornost </a:t>
            </a:r>
            <a:endParaRPr lang="en-US" sz="32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19" descr="DEL_PRI_RGB"/>
          <p:cNvPicPr>
            <a:picLocks noChangeAspect="1" noChangeArrowheads="1"/>
          </p:cNvPicPr>
          <p:nvPr/>
        </p:nvPicPr>
        <p:blipFill>
          <a:blip r:embed="rId3"/>
          <a:srcRect l="11237" t="27428" r="9845" b="25551"/>
          <a:stretch>
            <a:fillRect/>
          </a:stretch>
        </p:blipFill>
        <p:spPr bwMode="auto">
          <a:xfrm>
            <a:off x="379413" y="4459778"/>
            <a:ext cx="3795712" cy="896937"/>
          </a:xfrm>
          <a:prstGeom prst="rect">
            <a:avLst/>
          </a:prstGeom>
          <a:noFill/>
          <a:ln w="9525">
            <a:noFill/>
            <a:miter lim="800000"/>
            <a:headEnd/>
            <a:tailEnd/>
          </a:ln>
        </p:spPr>
      </p:pic>
      <p:sp>
        <p:nvSpPr>
          <p:cNvPr id="3" name="TextBox 2"/>
          <p:cNvSpPr txBox="1"/>
          <p:nvPr/>
        </p:nvSpPr>
        <p:spPr>
          <a:xfrm>
            <a:off x="360003" y="5773389"/>
            <a:ext cx="5000660" cy="1938948"/>
          </a:xfrm>
          <a:prstGeom prst="rect">
            <a:avLst/>
          </a:prstGeom>
          <a:noFill/>
        </p:spPr>
        <p:txBody>
          <a:bodyPr wrap="square" lIns="91396" tIns="45698" rIns="91396" bIns="45698" rtlCol="0">
            <a:spAutoFit/>
          </a:bodyPr>
          <a:lstStyle/>
          <a:p>
            <a:r>
              <a:rPr lang="en-US" sz="1100" dirty="0" smtClean="0"/>
              <a:t>Deloitte refers to one or more of Deloitte Touche Tohmatsu, a Swiss Verein, and its network of member firms, each of which is a legally separate and independent entity. Please see http://www.deloitte.com/dtt/cda/doc/content/ce_about_deloitte_VI08.pdf for a detailed description of the legal structure of Deloitte Touche Tohmatsu and its member firms.</a:t>
            </a:r>
          </a:p>
          <a:p>
            <a:endParaRPr lang="en-US" sz="1100" dirty="0" smtClean="0"/>
          </a:p>
          <a:p>
            <a:r>
              <a:rPr lang="en-US" sz="1100" dirty="0" smtClean="0"/>
              <a:t>Member of Deloitte Touche Tohmatsu</a:t>
            </a:r>
          </a:p>
          <a:p>
            <a:endParaRPr lang="en-US" sz="1100" dirty="0" smtClean="0"/>
          </a:p>
          <a:p>
            <a:r>
              <a:rPr lang="en-US" sz="1100" dirty="0" smtClean="0"/>
              <a:t>© 2009 Deloitte Central Europe</a:t>
            </a:r>
          </a:p>
          <a:p>
            <a:endParaRPr 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rgbClr val="002776"/>
                </a:solidFill>
              </a:rPr>
              <a:t>Main QIS4 Findings - SCR</a:t>
            </a:r>
            <a:endParaRPr lang="en-GB" dirty="0" smtClean="0">
              <a:solidFill>
                <a:srgbClr val="002776"/>
              </a:solidFill>
            </a:endParaRPr>
          </a:p>
        </p:txBody>
      </p:sp>
      <p:sp>
        <p:nvSpPr>
          <p:cNvPr id="10" name="Rectangle 5"/>
          <p:cNvSpPr>
            <a:spLocks noChangeArrowheads="1"/>
          </p:cNvSpPr>
          <p:nvPr/>
        </p:nvSpPr>
        <p:spPr bwMode="auto">
          <a:xfrm>
            <a:off x="2431168" y="1787048"/>
            <a:ext cx="7228870" cy="1088718"/>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Clr>
                <a:srgbClr val="000066"/>
              </a:buClr>
              <a:buFontTx/>
              <a:buChar char="•"/>
              <a:defRPr/>
            </a:pPr>
            <a:r>
              <a:rPr lang="en-GB" sz="1400" dirty="0">
                <a:solidFill>
                  <a:srgbClr val="002776"/>
                </a:solidFill>
                <a:latin typeface="+mn-lt"/>
              </a:rPr>
              <a:t>Possibility to apply </a:t>
            </a:r>
            <a:r>
              <a:rPr lang="en-GB" sz="1400" b="1" dirty="0">
                <a:solidFill>
                  <a:srgbClr val="002776"/>
                </a:solidFill>
                <a:latin typeface="+mn-lt"/>
              </a:rPr>
              <a:t>geographical diversification</a:t>
            </a:r>
          </a:p>
          <a:p>
            <a:pPr marL="189204" lvl="1" indent="-187435">
              <a:spcAft>
                <a:spcPct val="10000"/>
              </a:spcAft>
              <a:buClr>
                <a:srgbClr val="000066"/>
              </a:buClr>
              <a:buFontTx/>
              <a:buChar char="•"/>
              <a:defRPr/>
            </a:pPr>
            <a:r>
              <a:rPr lang="en-GB" sz="1400" dirty="0">
                <a:solidFill>
                  <a:srgbClr val="002776"/>
                </a:solidFill>
                <a:latin typeface="+mn-lt"/>
              </a:rPr>
              <a:t>Usage of undertaking </a:t>
            </a:r>
            <a:r>
              <a:rPr lang="en-GB" sz="1400" b="1" dirty="0">
                <a:solidFill>
                  <a:srgbClr val="002776"/>
                </a:solidFill>
                <a:latin typeface="+mn-lt"/>
              </a:rPr>
              <a:t>specific parameters </a:t>
            </a:r>
            <a:r>
              <a:rPr lang="en-GB" sz="1400" dirty="0">
                <a:solidFill>
                  <a:srgbClr val="002776"/>
                </a:solidFill>
                <a:latin typeface="+mn-lt"/>
              </a:rPr>
              <a:t>for parameters  in the premium and reserve risk</a:t>
            </a:r>
          </a:p>
        </p:txBody>
      </p:sp>
      <p:sp>
        <p:nvSpPr>
          <p:cNvPr id="11" name="Rectangle 6"/>
          <p:cNvSpPr>
            <a:spLocks noChangeArrowheads="1"/>
          </p:cNvSpPr>
          <p:nvPr/>
        </p:nvSpPr>
        <p:spPr bwMode="auto">
          <a:xfrm>
            <a:off x="394719" y="1787048"/>
            <a:ext cx="1868782" cy="1088718"/>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Non-life underwriting risk</a:t>
            </a:r>
          </a:p>
        </p:txBody>
      </p:sp>
      <p:sp>
        <p:nvSpPr>
          <p:cNvPr id="12" name="Rectangle 7"/>
          <p:cNvSpPr>
            <a:spLocks noChangeArrowheads="1"/>
          </p:cNvSpPr>
          <p:nvPr/>
        </p:nvSpPr>
        <p:spPr bwMode="auto">
          <a:xfrm>
            <a:off x="2431168" y="4344186"/>
            <a:ext cx="7228870" cy="1090518"/>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Clr>
                <a:srgbClr val="000066"/>
              </a:buClr>
              <a:buFontTx/>
              <a:buChar char="•"/>
              <a:defRPr/>
            </a:pPr>
            <a:r>
              <a:rPr lang="en-GB" sz="1400" dirty="0">
                <a:solidFill>
                  <a:srgbClr val="002776"/>
                </a:solidFill>
                <a:latin typeface="+mn-lt"/>
              </a:rPr>
              <a:t>Criticism on the structure of the heath module in the QIS3</a:t>
            </a:r>
          </a:p>
          <a:p>
            <a:pPr marL="189204" lvl="1" indent="-187435">
              <a:spcAft>
                <a:spcPct val="10000"/>
              </a:spcAft>
              <a:buClr>
                <a:srgbClr val="000066"/>
              </a:buClr>
              <a:buFontTx/>
              <a:buChar char="•"/>
              <a:defRPr/>
            </a:pPr>
            <a:r>
              <a:rPr lang="en-GB" sz="1400" dirty="0">
                <a:solidFill>
                  <a:srgbClr val="002776"/>
                </a:solidFill>
                <a:latin typeface="+mn-lt"/>
              </a:rPr>
              <a:t>QIS4 has restructured the module and included the short-term health and accident insurance and workers’ compensation (this was welcomed)</a:t>
            </a:r>
          </a:p>
        </p:txBody>
      </p:sp>
      <p:sp>
        <p:nvSpPr>
          <p:cNvPr id="19" name="Rectangle 8"/>
          <p:cNvSpPr>
            <a:spLocks noChangeArrowheads="1"/>
          </p:cNvSpPr>
          <p:nvPr/>
        </p:nvSpPr>
        <p:spPr bwMode="auto">
          <a:xfrm>
            <a:off x="394719" y="4344186"/>
            <a:ext cx="1868782" cy="1090518"/>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Health underwriting risk</a:t>
            </a:r>
          </a:p>
        </p:txBody>
      </p:sp>
      <p:sp>
        <p:nvSpPr>
          <p:cNvPr id="20" name="Rectangle 9"/>
          <p:cNvSpPr>
            <a:spLocks noChangeArrowheads="1"/>
          </p:cNvSpPr>
          <p:nvPr/>
        </p:nvSpPr>
        <p:spPr bwMode="auto">
          <a:xfrm>
            <a:off x="2431168" y="3008218"/>
            <a:ext cx="7228870" cy="1193091"/>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FontTx/>
              <a:buChar char="•"/>
              <a:defRPr/>
            </a:pPr>
            <a:r>
              <a:rPr lang="en-GB" sz="1400" dirty="0">
                <a:solidFill>
                  <a:srgbClr val="002776"/>
                </a:solidFill>
                <a:latin typeface="+mn-lt"/>
              </a:rPr>
              <a:t>Some participants have reported that </a:t>
            </a:r>
            <a:r>
              <a:rPr lang="en-GB" sz="1400" b="1" dirty="0">
                <a:solidFill>
                  <a:srgbClr val="002776"/>
                </a:solidFill>
                <a:latin typeface="+mn-lt"/>
              </a:rPr>
              <a:t>lapse risk </a:t>
            </a:r>
            <a:r>
              <a:rPr lang="en-GB" sz="1400" dirty="0">
                <a:solidFill>
                  <a:srgbClr val="002776"/>
                </a:solidFill>
                <a:latin typeface="+mn-lt"/>
              </a:rPr>
              <a:t>was considered to be too high (total lapse risk was considerably lower in QIS4 than in QIS3)</a:t>
            </a:r>
          </a:p>
          <a:p>
            <a:pPr marL="189204" lvl="1" indent="-187435">
              <a:spcAft>
                <a:spcPct val="10000"/>
              </a:spcAft>
              <a:buFontTx/>
              <a:buChar char="•"/>
              <a:defRPr/>
            </a:pPr>
            <a:r>
              <a:rPr lang="en-GB" sz="1400" dirty="0">
                <a:solidFill>
                  <a:srgbClr val="002776"/>
                </a:solidFill>
                <a:latin typeface="+mn-lt"/>
              </a:rPr>
              <a:t>Allocation of contracts between the life, non-life and health underwriting risk modules was not always clear for participants</a:t>
            </a:r>
          </a:p>
        </p:txBody>
      </p:sp>
      <p:sp>
        <p:nvSpPr>
          <p:cNvPr id="21" name="Rectangle 10"/>
          <p:cNvSpPr>
            <a:spLocks noChangeArrowheads="1"/>
          </p:cNvSpPr>
          <p:nvPr/>
        </p:nvSpPr>
        <p:spPr bwMode="auto">
          <a:xfrm>
            <a:off x="394719" y="3008218"/>
            <a:ext cx="1868782" cy="1193091"/>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Life underwriting risk</a:t>
            </a:r>
          </a:p>
        </p:txBody>
      </p:sp>
      <p:sp>
        <p:nvSpPr>
          <p:cNvPr id="22" name="Rectangle 9"/>
          <p:cNvSpPr>
            <a:spLocks noChangeArrowheads="1"/>
          </p:cNvSpPr>
          <p:nvPr/>
        </p:nvSpPr>
        <p:spPr bwMode="auto">
          <a:xfrm>
            <a:off x="2431168" y="6265178"/>
            <a:ext cx="7228870" cy="1088718"/>
          </a:xfrm>
          <a:prstGeom prst="rect">
            <a:avLst/>
          </a:prstGeom>
          <a:solidFill>
            <a:srgbClr val="FFFFFF"/>
          </a:solidFill>
          <a:ln w="28575" algn="ctr">
            <a:solidFill>
              <a:srgbClr val="0079A6"/>
            </a:solidFill>
            <a:miter lim="800000"/>
            <a:headEnd type="none" w="sm" len="sm"/>
            <a:tailEnd/>
          </a:ln>
          <a:effectLst/>
        </p:spPr>
        <p:txBody>
          <a:bodyPr lIns="80199" tIns="80199" rIns="80199" bIns="80199"/>
          <a:lstStyle/>
          <a:p>
            <a:pPr marL="189204" lvl="1" indent="-187435">
              <a:spcAft>
                <a:spcPct val="10000"/>
              </a:spcAft>
              <a:buFontTx/>
              <a:buChar char="•"/>
              <a:defRPr/>
            </a:pPr>
            <a:r>
              <a:rPr lang="en-GB" sz="1400" dirty="0">
                <a:solidFill>
                  <a:srgbClr val="002776"/>
                </a:solidFill>
                <a:latin typeface="+mn-lt"/>
              </a:rPr>
              <a:t>Participants support the approach taken in QIS4</a:t>
            </a:r>
          </a:p>
        </p:txBody>
      </p:sp>
      <p:sp>
        <p:nvSpPr>
          <p:cNvPr id="23" name="Rectangle 10"/>
          <p:cNvSpPr>
            <a:spLocks noChangeArrowheads="1"/>
          </p:cNvSpPr>
          <p:nvPr/>
        </p:nvSpPr>
        <p:spPr bwMode="auto">
          <a:xfrm>
            <a:off x="394719" y="6265178"/>
            <a:ext cx="1868782" cy="1088718"/>
          </a:xfrm>
          <a:prstGeom prst="rect">
            <a:avLst/>
          </a:prstGeom>
          <a:solidFill>
            <a:srgbClr val="0079A6"/>
          </a:solidFill>
          <a:ln w="12700" algn="ctr">
            <a:noFill/>
            <a:miter lim="800000"/>
            <a:headEnd type="none" w="sm" len="sm"/>
            <a:tailEnd/>
          </a:ln>
          <a:effectLst/>
        </p:spPr>
        <p:txBody>
          <a:bodyPr lIns="80199" tIns="80199" rIns="80199" bIns="80199" anchor="ctr"/>
          <a:lstStyle/>
          <a:p>
            <a:pPr algn="ctr">
              <a:spcAft>
                <a:spcPct val="10000"/>
              </a:spcAft>
              <a:defRPr/>
            </a:pPr>
            <a:r>
              <a:rPr lang="en-US" b="1" dirty="0">
                <a:solidFill>
                  <a:srgbClr val="FFFFFF"/>
                </a:solidFill>
                <a:latin typeface="+mn-lt"/>
              </a:rPr>
              <a:t>Risk mitigation techniques</a:t>
            </a:r>
          </a:p>
        </p:txBody>
      </p:sp>
      <p:sp>
        <p:nvSpPr>
          <p:cNvPr id="24" name="Rectangle 6"/>
          <p:cNvSpPr>
            <a:spLocks noChangeArrowheads="1"/>
          </p:cNvSpPr>
          <p:nvPr/>
        </p:nvSpPr>
        <p:spPr bwMode="auto">
          <a:xfrm>
            <a:off x="386527" y="1111845"/>
            <a:ext cx="1868782" cy="560572"/>
          </a:xfrm>
          <a:prstGeom prst="rect">
            <a:avLst/>
          </a:prstGeom>
          <a:solidFill>
            <a:srgbClr val="A4D400"/>
          </a:solidFill>
          <a:ln w="28575" algn="ctr">
            <a:solidFill>
              <a:srgbClr val="0079A6"/>
            </a:solidFill>
            <a:miter lim="800000"/>
            <a:headEnd type="none" w="sm" len="sm"/>
            <a:tailEnd/>
          </a:ln>
          <a:effectLst/>
        </p:spPr>
        <p:txBody>
          <a:bodyPr lIns="80199" tIns="80199" rIns="80199" bIns="80199" anchor="ctr"/>
          <a:lstStyle/>
          <a:p>
            <a:pPr algn="ctr">
              <a:spcAft>
                <a:spcPct val="10000"/>
              </a:spcAft>
              <a:defRPr/>
            </a:pPr>
            <a:r>
              <a:rPr lang="cs-CZ" b="1" dirty="0" smtClean="0">
                <a:solidFill>
                  <a:srgbClr val="002777"/>
                </a:solidFill>
                <a:latin typeface="+mn-lt"/>
              </a:rPr>
              <a:t>PART 2</a:t>
            </a:r>
            <a:r>
              <a:rPr lang="en-US" b="1" dirty="0" smtClean="0">
                <a:solidFill>
                  <a:srgbClr val="002777"/>
                </a:solidFill>
                <a:latin typeface="+mn-lt"/>
              </a:rPr>
              <a:t> </a:t>
            </a:r>
            <a:endParaRPr lang="en-US" b="1" dirty="0">
              <a:solidFill>
                <a:srgbClr val="002777"/>
              </a:solidFill>
              <a:latin typeface="+mn-lt"/>
            </a:endParaRPr>
          </a:p>
        </p:txBody>
      </p:sp>
      <p:sp>
        <p:nvSpPr>
          <p:cNvPr id="25" name="Rectangle 6"/>
          <p:cNvSpPr>
            <a:spLocks noChangeArrowheads="1"/>
          </p:cNvSpPr>
          <p:nvPr/>
        </p:nvSpPr>
        <p:spPr bwMode="auto">
          <a:xfrm>
            <a:off x="386527" y="5586683"/>
            <a:ext cx="1868782" cy="560572"/>
          </a:xfrm>
          <a:prstGeom prst="rect">
            <a:avLst/>
          </a:prstGeom>
          <a:solidFill>
            <a:srgbClr val="A4D400"/>
          </a:solidFill>
          <a:ln w="28575" algn="ctr">
            <a:solidFill>
              <a:srgbClr val="0079A6"/>
            </a:solidFill>
            <a:miter lim="800000"/>
            <a:headEnd type="none" w="sm" len="sm"/>
            <a:tailEnd/>
          </a:ln>
          <a:effectLst/>
        </p:spPr>
        <p:txBody>
          <a:bodyPr lIns="80199" tIns="80199" rIns="80199" bIns="80199" anchor="ctr"/>
          <a:lstStyle/>
          <a:p>
            <a:pPr algn="ctr">
              <a:spcAft>
                <a:spcPct val="10000"/>
              </a:spcAft>
              <a:defRPr/>
            </a:pPr>
            <a:r>
              <a:rPr lang="cs-CZ" b="1" dirty="0" smtClean="0">
                <a:solidFill>
                  <a:srgbClr val="002777"/>
                </a:solidFill>
                <a:latin typeface="+mn-lt"/>
              </a:rPr>
              <a:t>PART 3</a:t>
            </a:r>
            <a:r>
              <a:rPr lang="en-US" b="1" dirty="0" smtClean="0">
                <a:solidFill>
                  <a:srgbClr val="002777"/>
                </a:solidFill>
                <a:latin typeface="+mn-lt"/>
              </a:rPr>
              <a:t> </a:t>
            </a:r>
            <a:endParaRPr lang="en-US" b="1" dirty="0">
              <a:solidFill>
                <a:srgbClr val="002777"/>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2342" y="1815292"/>
            <a:ext cx="7786742" cy="4572032"/>
          </a:xfrm>
        </p:spPr>
        <p:txBody>
          <a:bodyPr/>
          <a:lstStyle/>
          <a:p>
            <a:r>
              <a:rPr lang="en-US" sz="4000" dirty="0" smtClean="0">
                <a:latin typeface="+mj-lt"/>
              </a:rPr>
              <a:t>S</a:t>
            </a:r>
            <a:r>
              <a:rPr lang="pl-PL" sz="4000" dirty="0" smtClean="0">
                <a:latin typeface="+mj-lt"/>
              </a:rPr>
              <a:t>tandard formula SCR</a:t>
            </a: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
            </a:r>
            <a:br>
              <a:rPr lang="en-US" sz="4000" dirty="0" smtClean="0">
                <a:latin typeface="+mj-lt"/>
              </a:rPr>
            </a:br>
            <a:r>
              <a:rPr lang="en-US" sz="6000" dirty="0" smtClean="0">
                <a:solidFill>
                  <a:srgbClr val="FFFFFF"/>
                </a:solidFill>
                <a:latin typeface="Arial"/>
              </a:rPr>
              <a:t>Market risk Module</a:t>
            </a:r>
            <a:br>
              <a:rPr lang="en-US" sz="6000" dirty="0" smtClean="0">
                <a:solidFill>
                  <a:srgbClr val="FFFFFF"/>
                </a:solidFill>
                <a:latin typeface="Arial"/>
              </a:rPr>
            </a:br>
            <a:r>
              <a:rPr lang="en-US" sz="4000" dirty="0" smtClean="0">
                <a:solidFill>
                  <a:srgbClr val="FFFFFF"/>
                </a:solidFill>
                <a:latin typeface="Arial"/>
              </a:rPr>
              <a:t>(CP 47)</a:t>
            </a:r>
            <a:br>
              <a:rPr lang="en-US" sz="4000" dirty="0" smtClean="0">
                <a:solidFill>
                  <a:srgbClr val="FFFFFF"/>
                </a:solidFill>
                <a:latin typeface="Arial"/>
              </a:rPr>
            </a:br>
            <a:r>
              <a:rPr lang="en-US" sz="4000" dirty="0" smtClean="0">
                <a:latin typeface="+mj-lt"/>
              </a:rPr>
              <a:t/>
            </a:r>
            <a:br>
              <a:rPr lang="en-US" sz="4000" dirty="0" smtClean="0">
                <a:latin typeface="+mj-lt"/>
              </a:rPr>
            </a:br>
            <a:endParaRPr lang="cs-CZ" sz="4000" dirty="0">
              <a:latin typeface="+mj-lt"/>
            </a:endParaRPr>
          </a:p>
        </p:txBody>
      </p:sp>
      <p:sp>
        <p:nvSpPr>
          <p:cNvPr id="4" name="Slide Number Placeholder 3"/>
          <p:cNvSpPr>
            <a:spLocks noGrp="1"/>
          </p:cNvSpPr>
          <p:nvPr>
            <p:ph type="sldNum" sz="quarter" idx="4294967295"/>
          </p:nvPr>
        </p:nvSpPr>
        <p:spPr>
          <a:xfrm>
            <a:off x="0" y="7429500"/>
            <a:ext cx="311150" cy="163513"/>
          </a:xfrm>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7</a:t>
            </a:fld>
            <a:endParaRPr lang="en-US" sz="10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Market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8</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86524"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endParaRPr lang="en-US" sz="1600" kern="1200" dirty="0">
              <a:solidFill>
                <a:srgbClr val="002776"/>
              </a:solidFill>
              <a:latin typeface="Arial"/>
              <a:ea typeface="+mn-ea"/>
              <a:cs typeface="Arial" charset="0"/>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a:ea typeface="+mn-ea"/>
                <a:cs typeface="Arial" charset="0"/>
              </a:rPr>
              <a:t>Additional information/comments</a:t>
            </a:r>
          </a:p>
          <a:p>
            <a:pPr marL="342900" lvl="1" indent="-342900" algn="l" rtl="0" fontAlgn="base">
              <a:spcBef>
                <a:spcPct val="0"/>
              </a:spcBef>
              <a:spcAft>
                <a:spcPct val="0"/>
              </a:spcAft>
              <a:buFont typeface="+mj-lt"/>
              <a:buAutoNum type="alphaUcPeriod"/>
            </a:pPr>
            <a:r>
              <a:rPr lang="en-US" sz="2000" kern="1200" dirty="0">
                <a:solidFill>
                  <a:srgbClr val="002776"/>
                </a:solidFill>
                <a:latin typeface="Arial" charset="0"/>
                <a:ea typeface="+mn-ea"/>
                <a:cs typeface="Arial" charset="0"/>
              </a:rPr>
              <a:t>Interest rate risk</a:t>
            </a:r>
            <a:r>
              <a:rPr lang="cs-CZ" sz="2000" kern="1200" dirty="0">
                <a:solidFill>
                  <a:srgbClr val="002776"/>
                </a:solidFill>
                <a:latin typeface="Arial" charset="0"/>
                <a:ea typeface="+mn-ea"/>
                <a:cs typeface="Arial" charset="0"/>
              </a:rPr>
              <a:t>: </a:t>
            </a:r>
            <a:r>
              <a:rPr lang="en-US" sz="1600" kern="1200" dirty="0">
                <a:solidFill>
                  <a:srgbClr val="002776"/>
                </a:solidFill>
                <a:latin typeface="Arial"/>
                <a:ea typeface="+mn-ea"/>
                <a:cs typeface="Arial" charset="0"/>
              </a:rPr>
              <a:t>Delta-NAV approach</a:t>
            </a:r>
            <a:endParaRPr lang="nl-NL" sz="1600"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lphaUcPeriod" startAt="2"/>
            </a:pPr>
            <a:r>
              <a:rPr lang="en-US" sz="2000" kern="1200" dirty="0">
                <a:solidFill>
                  <a:srgbClr val="002776"/>
                </a:solidFill>
                <a:latin typeface="Arial" charset="0"/>
                <a:ea typeface="+mn-ea"/>
                <a:cs typeface="Arial" charset="0"/>
              </a:rPr>
              <a:t>Currency risk</a:t>
            </a:r>
            <a:r>
              <a:rPr lang="cs-CZ" sz="2000" kern="1200" dirty="0">
                <a:solidFill>
                  <a:srgbClr val="002776"/>
                </a:solidFill>
                <a:latin typeface="Arial" charset="0"/>
                <a:ea typeface="+mn-ea"/>
                <a:cs typeface="Arial" charset="0"/>
              </a:rPr>
              <a:t>: </a:t>
            </a:r>
            <a:r>
              <a:rPr lang="en-US" sz="1600" kern="1200" dirty="0">
                <a:solidFill>
                  <a:srgbClr val="002776"/>
                </a:solidFill>
                <a:latin typeface="Arial"/>
                <a:ea typeface="+mn-ea"/>
                <a:cs typeface="Arial" charset="0"/>
              </a:rPr>
              <a:t>Scenario-based approach to assessing currency capital charge has been refined where ‘local currency’ is the currency in which it is prepared local regulatory accounts </a:t>
            </a:r>
            <a:endParaRPr lang="nl-NL" sz="1600" kern="1200" dirty="0">
              <a:solidFill>
                <a:srgbClr val="002776"/>
              </a:solidFill>
              <a:latin typeface="Arial"/>
              <a:ea typeface="+mn-ea"/>
              <a:cs typeface="Arial" charset="0"/>
            </a:endParaRPr>
          </a:p>
          <a:p>
            <a:pPr marL="342900" lvl="1" indent="-342900" algn="l" rtl="0" fontAlgn="base">
              <a:spcBef>
                <a:spcPct val="0"/>
              </a:spcBef>
              <a:spcAft>
                <a:spcPct val="0"/>
              </a:spcAft>
              <a:buFont typeface="+mj-lt"/>
              <a:buAutoNum type="alphaUcPeriod" startAt="3"/>
            </a:pPr>
            <a:r>
              <a:rPr lang="en-US" sz="2000" kern="1200" dirty="0">
                <a:solidFill>
                  <a:srgbClr val="002776"/>
                </a:solidFill>
                <a:latin typeface="Arial" charset="0"/>
                <a:ea typeface="+mn-ea"/>
                <a:cs typeface="Arial" charset="0"/>
              </a:rPr>
              <a:t>Spread risk: </a:t>
            </a:r>
            <a:r>
              <a:rPr lang="en-US" sz="1600" kern="1200" dirty="0">
                <a:solidFill>
                  <a:srgbClr val="002776"/>
                </a:solidFill>
                <a:latin typeface="Arial"/>
                <a:ea typeface="+mn-ea"/>
                <a:cs typeface="Arial" charset="0"/>
              </a:rPr>
              <a:t>Should include the credit risk of investments in respect of unit linked contracts, credit derivatives and other credit risky investments such as participations in investment pools and loans guaranteed by mortgages</a:t>
            </a:r>
          </a:p>
          <a:p>
            <a:pPr marL="342900" lvl="1" indent="-342900" algn="l" rtl="0" fontAlgn="base">
              <a:spcBef>
                <a:spcPct val="0"/>
              </a:spcBef>
              <a:spcAft>
                <a:spcPct val="0"/>
              </a:spcAft>
              <a:buFont typeface="+mj-lt"/>
              <a:buAutoNum type="alphaUcPeriod" startAt="3"/>
            </a:pPr>
            <a:r>
              <a:rPr lang="en-US" sz="2000" kern="1200" dirty="0">
                <a:solidFill>
                  <a:srgbClr val="002776"/>
                </a:solidFill>
                <a:latin typeface="Arial" charset="0"/>
                <a:ea typeface="+mn-ea"/>
                <a:cs typeface="Arial" charset="0"/>
              </a:rPr>
              <a:t>Property risk: </a:t>
            </a:r>
            <a:r>
              <a:rPr lang="en-US" sz="1600" kern="1200" dirty="0">
                <a:solidFill>
                  <a:srgbClr val="002776"/>
                </a:solidFill>
                <a:latin typeface="Arial" charset="0"/>
                <a:ea typeface="+mn-ea"/>
                <a:cs typeface="Arial" charset="0"/>
              </a:rPr>
              <a:t>Delta-NAV approach; Calibration of shocks will be considered in the forth coming draft advice on calibration of market risk</a:t>
            </a:r>
            <a:endParaRPr lang="nl-NL" sz="16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lphaUcPeriod" startAt="5"/>
            </a:pPr>
            <a:r>
              <a:rPr lang="en-US" sz="2000" kern="1200" dirty="0">
                <a:solidFill>
                  <a:srgbClr val="002776"/>
                </a:solidFill>
                <a:latin typeface="Arial" charset="0"/>
                <a:ea typeface="+mn-ea"/>
                <a:cs typeface="Arial" charset="0"/>
              </a:rPr>
              <a:t>Concentration risk: </a:t>
            </a:r>
            <a:r>
              <a:rPr lang="en-US" sz="1600" kern="1200" dirty="0">
                <a:solidFill>
                  <a:srgbClr val="002776"/>
                </a:solidFill>
                <a:latin typeface="Arial" charset="0"/>
                <a:ea typeface="+mn-ea"/>
                <a:cs typeface="Arial" charset="0"/>
              </a:rPr>
              <a:t>covers assets considered in the equity, interest rate, spread risk and property modules and it should also consider direct and indirect exposures. Assets covering unit-linked funds are excluded as well as government bonds</a:t>
            </a:r>
          </a:p>
          <a:p>
            <a:pPr marL="342900" lvl="1" indent="-342900" algn="l" rtl="0" fontAlgn="base">
              <a:spcBef>
                <a:spcPct val="0"/>
              </a:spcBef>
              <a:spcAft>
                <a:spcPct val="0"/>
              </a:spcAft>
              <a:buFont typeface="+mj-lt"/>
              <a:buAutoNum type="alphaUcPeriod" startAt="5"/>
            </a:pPr>
            <a:r>
              <a:rPr lang="en-US" sz="2000" kern="1200" dirty="0">
                <a:solidFill>
                  <a:srgbClr val="002776"/>
                </a:solidFill>
                <a:latin typeface="Arial" charset="0"/>
                <a:ea typeface="+mn-ea"/>
                <a:cs typeface="Arial" charset="0"/>
              </a:rPr>
              <a:t>Equity risk</a:t>
            </a:r>
            <a:r>
              <a:rPr lang="en-US" sz="1600" kern="1200" dirty="0">
                <a:solidFill>
                  <a:srgbClr val="002776"/>
                </a:solidFill>
                <a:latin typeface="Arial" charset="0"/>
                <a:ea typeface="+mn-ea"/>
                <a:cs typeface="Arial" charset="0"/>
              </a:rPr>
              <a:t>: the third set (design, calibration)</a:t>
            </a:r>
          </a:p>
          <a:p>
            <a:pPr marL="342900" lvl="1" indent="-342900" algn="l" rtl="0" fontAlgn="base">
              <a:spcBef>
                <a:spcPct val="0"/>
              </a:spcBef>
              <a:spcAft>
                <a:spcPct val="0"/>
              </a:spcAft>
              <a:buFont typeface="+mj-lt"/>
              <a:buAutoNum type="alphaUcPeriod" startAt="5"/>
            </a:pPr>
            <a:endParaRPr lang="en-US" sz="1600" kern="1200" dirty="0">
              <a:solidFill>
                <a:srgbClr val="002776"/>
              </a:solidFill>
              <a:latin typeface="Arial" charset="0"/>
              <a:ea typeface="+mn-ea"/>
              <a:cs typeface="Arial" charset="0"/>
            </a:endParaRPr>
          </a:p>
        </p:txBody>
      </p:sp>
      <p:grpSp>
        <p:nvGrpSpPr>
          <p:cNvPr id="3" name="Group 122"/>
          <p:cNvGrpSpPr/>
          <p:nvPr/>
        </p:nvGrpSpPr>
        <p:grpSpPr>
          <a:xfrm>
            <a:off x="8316142" y="172218"/>
            <a:ext cx="1374182" cy="785818"/>
            <a:chOff x="1076660" y="1315226"/>
            <a:chExt cx="7701976" cy="5262149"/>
          </a:xfrm>
        </p:grpSpPr>
        <p:grpSp>
          <p:nvGrpSpPr>
            <p:cNvPr id="5" name="Group 76"/>
            <p:cNvGrpSpPr/>
            <p:nvPr/>
          </p:nvGrpSpPr>
          <p:grpSpPr>
            <a:xfrm>
              <a:off x="1076660" y="1315226"/>
              <a:ext cx="7701976" cy="5262149"/>
              <a:chOff x="1059727" y="1315226"/>
              <a:chExt cx="7701976" cy="5262149"/>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6" name="Group 42"/>
              <p:cNvGrpSpPr/>
              <p:nvPr/>
            </p:nvGrpSpPr>
            <p:grpSpPr>
              <a:xfrm>
                <a:off x="1059727" y="1315226"/>
                <a:ext cx="7701976" cy="5262149"/>
                <a:chOff x="1042794" y="1315226"/>
                <a:chExt cx="7701976" cy="5262149"/>
              </a:xfrm>
            </p:grpSpPr>
            <p:grpSp>
              <p:nvGrpSpPr>
                <p:cNvPr id="7" name="Group 39"/>
                <p:cNvGrpSpPr/>
                <p:nvPr/>
              </p:nvGrpSpPr>
              <p:grpSpPr>
                <a:xfrm>
                  <a:off x="1327970" y="1315226"/>
                  <a:ext cx="7416800" cy="5262149"/>
                  <a:chOff x="971550" y="1449388"/>
                  <a:chExt cx="7416800" cy="5262149"/>
                </a:xfrm>
              </p:grpSpPr>
              <p:sp>
                <p:nvSpPr>
                  <p:cNvPr id="58" name="Text Box 6"/>
                  <p:cNvSpPr txBox="1">
                    <a:spLocks noChangeArrowheads="1"/>
                  </p:cNvSpPr>
                  <p:nvPr/>
                </p:nvSpPr>
                <p:spPr bwMode="auto">
                  <a:xfrm>
                    <a:off x="4076699" y="1449388"/>
                    <a:ext cx="990599" cy="448854"/>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448854"/>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3"/>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sp>
              <p:nvSpPr>
                <p:cNvPr id="57" name="Oval 56"/>
                <p:cNvSpPr/>
                <p:nvPr/>
              </p:nvSpPr>
              <p:spPr>
                <a:xfrm>
                  <a:off x="1042794" y="2391760"/>
                  <a:ext cx="1556872" cy="4143165"/>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grpSp>
        <p:sp>
          <p:nvSpPr>
            <p:cNvPr id="49" name="Text Box 25"/>
            <p:cNvSpPr txBox="1">
              <a:spLocks noChangeArrowheads="1"/>
            </p:cNvSpPr>
            <p:nvPr/>
          </p:nvSpPr>
          <p:spPr bwMode="auto">
            <a:xfrm>
              <a:off x="5832746" y="3101174"/>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0" name="Text Box 25"/>
            <p:cNvSpPr txBox="1">
              <a:spLocks noChangeArrowheads="1"/>
            </p:cNvSpPr>
            <p:nvPr/>
          </p:nvSpPr>
          <p:spPr bwMode="auto">
            <a:xfrm>
              <a:off x="5821644" y="360123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1" name="Text Box 25"/>
            <p:cNvSpPr txBox="1">
              <a:spLocks noChangeArrowheads="1"/>
            </p:cNvSpPr>
            <p:nvPr/>
          </p:nvSpPr>
          <p:spPr bwMode="auto">
            <a:xfrm>
              <a:off x="7332944" y="310117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7332944" y="3601239"/>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410131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
        <p:nvSpPr>
          <p:cNvPr id="47" name="Title 1"/>
          <p:cNvSpPr txBox="1">
            <a:spLocks/>
          </p:cNvSpPr>
          <p:nvPr/>
        </p:nvSpPr>
        <p:spPr bwMode="auto">
          <a:xfrm>
            <a:off x="386524"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Consultation paper 47</a:t>
            </a:r>
          </a:p>
          <a:p>
            <a:pPr marL="456980" lvl="1" indent="-342900" algn="l" rtl="0" fontAlgn="base">
              <a:spcBef>
                <a:spcPct val="0"/>
              </a:spcBef>
              <a:spcAft>
                <a:spcPct val="0"/>
              </a:spcAft>
              <a:buFont typeface="Arial" pitchFamily="34" charset="0"/>
              <a:buChar char="•"/>
            </a:pPr>
            <a:endParaRPr lang="en-US" sz="1600" kern="1200" dirty="0">
              <a:solidFill>
                <a:srgbClr val="002776"/>
              </a:solidFill>
              <a:latin typeface="Arial" charset="0"/>
              <a:ea typeface="+mn-ea"/>
              <a:cs typeface="Arial" charset="0"/>
            </a:endParaRPr>
          </a:p>
          <a:p>
            <a:pPr marL="174542"/>
            <a:r>
              <a:rPr lang="en-US" dirty="0" smtClean="0">
                <a:solidFill>
                  <a:srgbClr val="002776"/>
                </a:solidFill>
                <a:latin typeface="Arial"/>
              </a:rPr>
              <a:t>One of the most significant module</a:t>
            </a:r>
          </a:p>
          <a:p>
            <a:pPr marL="449263" indent="-276225">
              <a:buFont typeface="Arial" pitchFamily="34" charset="0"/>
              <a:buChar char="•"/>
            </a:pPr>
            <a:r>
              <a:rPr lang="en-US" sz="1600" dirty="0" smtClean="0">
                <a:solidFill>
                  <a:srgbClr val="002776"/>
                </a:solidFill>
                <a:latin typeface="Arial"/>
              </a:rPr>
              <a:t>Largest are: interest rate and equity risk </a:t>
            </a:r>
          </a:p>
          <a:p>
            <a:pPr marL="449263" indent="-276225">
              <a:buFont typeface="Arial" pitchFamily="34" charset="0"/>
              <a:buChar char="•"/>
            </a:pPr>
            <a:r>
              <a:rPr lang="en-US" sz="1600" dirty="0" smtClean="0">
                <a:solidFill>
                  <a:srgbClr val="002776"/>
                </a:solidFill>
                <a:latin typeface="Arial"/>
              </a:rPr>
              <a:t>Bear in mind when considering design and structure</a:t>
            </a:r>
          </a:p>
          <a:p>
            <a:pPr marL="449263" indent="-276225">
              <a:buFont typeface="Arial" pitchFamily="34" charset="0"/>
              <a:buChar char="•"/>
            </a:pPr>
            <a:r>
              <a:rPr lang="en-US" sz="1600" b="1" kern="1200" dirty="0" smtClean="0">
                <a:solidFill>
                  <a:srgbClr val="002776"/>
                </a:solidFill>
                <a:latin typeface="Arial" charset="0"/>
                <a:ea typeface="+mn-ea"/>
                <a:cs typeface="Arial" charset="0"/>
              </a:rPr>
              <a:t>Delta-NAV </a:t>
            </a:r>
            <a:r>
              <a:rPr lang="en-US" sz="1600" b="1" kern="1200" dirty="0">
                <a:solidFill>
                  <a:srgbClr val="002776"/>
                </a:solidFill>
                <a:latin typeface="Arial" charset="0"/>
                <a:ea typeface="+mn-ea"/>
                <a:cs typeface="Arial" charset="0"/>
              </a:rPr>
              <a:t>approach </a:t>
            </a:r>
            <a:r>
              <a:rPr lang="en-US" sz="1600" kern="1200" dirty="0">
                <a:solidFill>
                  <a:srgbClr val="002776"/>
                </a:solidFill>
                <a:latin typeface="Arial" charset="0"/>
                <a:ea typeface="+mn-ea"/>
                <a:cs typeface="Arial" charset="0"/>
              </a:rPr>
              <a:t>used in the quantification of several market risks should be based on the </a:t>
            </a:r>
            <a:r>
              <a:rPr lang="en-US" sz="1600" u="sng" kern="1200" dirty="0">
                <a:solidFill>
                  <a:srgbClr val="002776"/>
                </a:solidFill>
                <a:latin typeface="Arial" charset="0"/>
                <a:ea typeface="+mn-ea"/>
                <a:cs typeface="Arial" charset="0"/>
              </a:rPr>
              <a:t>balance sheet </a:t>
            </a:r>
            <a:r>
              <a:rPr lang="en-US" sz="1600" kern="1200" dirty="0">
                <a:solidFill>
                  <a:srgbClr val="002776"/>
                </a:solidFill>
                <a:latin typeface="Arial" charset="0"/>
                <a:ea typeface="+mn-ea"/>
                <a:cs typeface="Arial" charset="0"/>
              </a:rPr>
              <a:t>excluding the risk </a:t>
            </a:r>
            <a:r>
              <a:rPr lang="en-US" sz="1600" kern="1200" dirty="0" smtClean="0">
                <a:solidFill>
                  <a:srgbClr val="002776"/>
                </a:solidFill>
                <a:latin typeface="Arial" charset="0"/>
                <a:ea typeface="+mn-ea"/>
                <a:cs typeface="Arial" charset="0"/>
              </a:rPr>
              <a:t>margin</a:t>
            </a:r>
          </a:p>
          <a:p>
            <a:pPr marL="449263" indent="-276225">
              <a:buFont typeface="Arial" pitchFamily="34" charset="0"/>
              <a:buChar char="•"/>
            </a:pPr>
            <a:endParaRPr lang="cs-CZ" sz="800" kern="1200" dirty="0" smtClean="0">
              <a:solidFill>
                <a:srgbClr val="002776"/>
              </a:solidFill>
              <a:latin typeface="Arial" charset="0"/>
              <a:ea typeface="+mn-ea"/>
              <a:cs typeface="Arial" charset="0"/>
            </a:endParaRPr>
          </a:p>
          <a:p>
            <a:pPr lvl="1" indent="-342900">
              <a:buFont typeface="Arial" pitchFamily="34" charset="0"/>
              <a:buChar char="•"/>
            </a:pPr>
            <a:r>
              <a:rPr lang="en-US" sz="1600" b="1" dirty="0" smtClean="0"/>
              <a:t>Interest rate volatility </a:t>
            </a:r>
            <a:r>
              <a:rPr lang="en-US" sz="1600" dirty="0" smtClean="0"/>
              <a:t>shock included in interest rate risk up and down shocks</a:t>
            </a:r>
          </a:p>
          <a:p>
            <a:pPr lvl="1" indent="-342900">
              <a:buFont typeface="Arial" pitchFamily="34" charset="0"/>
              <a:buChar char="•"/>
            </a:pPr>
            <a:endParaRPr lang="cs-CZ" sz="800" dirty="0" smtClean="0"/>
          </a:p>
          <a:p>
            <a:pPr lvl="1" indent="-342900">
              <a:buFont typeface="Arial" pitchFamily="34" charset="0"/>
              <a:buChar char="•"/>
            </a:pPr>
            <a:r>
              <a:rPr lang="en-US" sz="1600" dirty="0" smtClean="0"/>
              <a:t>Each </a:t>
            </a:r>
            <a:r>
              <a:rPr lang="en-US" sz="1600" b="1" dirty="0" smtClean="0"/>
              <a:t>currency shocked separately </a:t>
            </a:r>
            <a:r>
              <a:rPr lang="en-US" sz="1600" dirty="0" smtClean="0"/>
              <a:t>and results combined, assuming zero correlation</a:t>
            </a:r>
          </a:p>
          <a:p>
            <a:pPr lvl="1" indent="-342900">
              <a:buFont typeface="Arial" pitchFamily="34" charset="0"/>
              <a:buChar char="•"/>
            </a:pPr>
            <a:endParaRPr lang="cs-CZ" sz="800" dirty="0" smtClean="0"/>
          </a:p>
          <a:p>
            <a:pPr lvl="1" indent="-342900">
              <a:buFont typeface="Arial" pitchFamily="34" charset="0"/>
              <a:buChar char="•"/>
            </a:pPr>
            <a:r>
              <a:rPr lang="en-US" sz="1600" dirty="0" smtClean="0"/>
              <a:t>CEIOPS is considering </a:t>
            </a:r>
            <a:r>
              <a:rPr lang="en-US" sz="1600" b="1" dirty="0" smtClean="0"/>
              <a:t>different property risk charges</a:t>
            </a:r>
            <a:r>
              <a:rPr lang="en-US" sz="1600" dirty="0" smtClean="0"/>
              <a:t> for commercial, retail and other</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Changes in lapse rates </a:t>
            </a:r>
            <a:r>
              <a:rPr lang="en-GB" sz="1600" dirty="0" smtClean="0"/>
              <a:t>should be considered in response to each scenario</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Concentration risk thresholds</a:t>
            </a:r>
            <a:r>
              <a:rPr lang="en-GB" sz="1600" dirty="0" smtClean="0"/>
              <a:t> of 2% and 1% depending on rating, correlation assumption of 25%</a:t>
            </a:r>
            <a:endParaRPr lang="cs-CZ" sz="1600" dirty="0" smtClean="0"/>
          </a:p>
          <a:p>
            <a:pPr lvl="1" indent="-342900">
              <a:buFont typeface="Arial" pitchFamily="34" charset="0"/>
              <a:buChar char="•"/>
            </a:pPr>
            <a:endParaRPr lang="cs-CZ" sz="1600" kern="1200" dirty="0" smtClean="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endParaRPr lang="en-US" sz="16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endParaRPr lang="en-US" sz="1600" b="1" kern="1200" dirty="0">
              <a:solidFill>
                <a:srgbClr val="002776"/>
              </a:solidFill>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en-GB" sz="2800" dirty="0" smtClean="0">
                <a:solidFill>
                  <a:srgbClr val="002776"/>
                </a:solidFill>
              </a:rPr>
              <a:t>SCR – Market Risk</a:t>
            </a:r>
            <a:endParaRPr lang="cs-CZ" sz="2800" dirty="0">
              <a:solidFill>
                <a:srgbClr val="002777"/>
              </a:solidFill>
            </a:endParaRPr>
          </a:p>
        </p:txBody>
      </p:sp>
      <p:sp>
        <p:nvSpPr>
          <p:cNvPr id="4" name="Slide Number Placeholder 3"/>
          <p:cNvSpPr>
            <a:spLocks noGrp="1"/>
          </p:cNvSpPr>
          <p:nvPr>
            <p:ph type="sldNum" sz="quarter" idx="10"/>
          </p:nvPr>
        </p:nvSpPr>
        <p:spPr/>
        <p:txBody>
          <a:bodyPr/>
          <a:lstStyle/>
          <a:p>
            <a:pPr algn="l" defTabSz="1019175" rtl="0" fontAlgn="base">
              <a:lnSpc>
                <a:spcPts val="1200"/>
              </a:lnSpc>
              <a:spcBef>
                <a:spcPct val="0"/>
              </a:spcBef>
              <a:spcAft>
                <a:spcPct val="0"/>
              </a:spcAft>
            </a:pPr>
            <a:fld id="{64599648-4C85-4DD8-AA53-4F5D3F9B2D3B}" type="slidenum">
              <a:rPr lang="en-US" sz="1000" b="1" kern="1200">
                <a:solidFill>
                  <a:srgbClr val="002776"/>
                </a:solidFill>
                <a:latin typeface="Arial" charset="0"/>
                <a:ea typeface="+mn-ea"/>
                <a:cs typeface="Arial" charset="0"/>
              </a:rPr>
              <a:pPr algn="l" defTabSz="1019175" rtl="0" fontAlgn="base">
                <a:lnSpc>
                  <a:spcPts val="1200"/>
                </a:lnSpc>
                <a:spcBef>
                  <a:spcPct val="0"/>
                </a:spcBef>
                <a:spcAft>
                  <a:spcPct val="0"/>
                </a:spcAft>
              </a:pPr>
              <a:t>9</a:t>
            </a:fld>
            <a:endParaRPr lang="en-US" sz="1000" b="1" kern="1200" dirty="0">
              <a:solidFill>
                <a:srgbClr val="002776"/>
              </a:solidFill>
              <a:latin typeface="Arial" charset="0"/>
              <a:ea typeface="+mn-ea"/>
              <a:cs typeface="Arial" charset="0"/>
            </a:endParaRPr>
          </a:p>
        </p:txBody>
      </p:sp>
      <p:sp>
        <p:nvSpPr>
          <p:cNvPr id="83" name="Title 1"/>
          <p:cNvSpPr txBox="1">
            <a:spLocks/>
          </p:cNvSpPr>
          <p:nvPr/>
        </p:nvSpPr>
        <p:spPr bwMode="auto">
          <a:xfrm>
            <a:off x="315086" y="1458102"/>
            <a:ext cx="4714908" cy="5929354"/>
          </a:xfrm>
          <a:prstGeom prst="rect">
            <a:avLst/>
          </a:prstGeom>
          <a:no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Consultation paper 47</a:t>
            </a:r>
          </a:p>
          <a:p>
            <a:pPr marL="456980" lvl="1" indent="-342900" algn="l" rtl="0" fontAlgn="base">
              <a:spcBef>
                <a:spcPct val="0"/>
              </a:spcBef>
              <a:spcAft>
                <a:spcPct val="0"/>
              </a:spcAft>
              <a:buFont typeface="Arial" pitchFamily="34" charset="0"/>
              <a:buChar char="•"/>
            </a:pPr>
            <a:endParaRPr lang="en-US" sz="1600" kern="1200" dirty="0">
              <a:solidFill>
                <a:srgbClr val="002776"/>
              </a:solidFill>
              <a:latin typeface="Arial" charset="0"/>
              <a:ea typeface="+mn-ea"/>
              <a:cs typeface="Arial" charset="0"/>
            </a:endParaRPr>
          </a:p>
          <a:p>
            <a:pPr marL="174542"/>
            <a:r>
              <a:rPr lang="en-US" dirty="0" smtClean="0">
                <a:solidFill>
                  <a:srgbClr val="002776"/>
                </a:solidFill>
                <a:latin typeface="Arial"/>
              </a:rPr>
              <a:t>One of the most significant module</a:t>
            </a:r>
          </a:p>
          <a:p>
            <a:pPr marL="449263" indent="-276225">
              <a:buFont typeface="Arial" pitchFamily="34" charset="0"/>
              <a:buChar char="•"/>
            </a:pPr>
            <a:r>
              <a:rPr lang="en-US" sz="1600" dirty="0" smtClean="0">
                <a:solidFill>
                  <a:srgbClr val="002776"/>
                </a:solidFill>
                <a:latin typeface="Arial"/>
              </a:rPr>
              <a:t>Largest are: interest rate and equity risk </a:t>
            </a:r>
          </a:p>
          <a:p>
            <a:pPr marL="449263" indent="-276225">
              <a:buFont typeface="Arial" pitchFamily="34" charset="0"/>
              <a:buChar char="•"/>
            </a:pPr>
            <a:r>
              <a:rPr lang="en-US" sz="1600" dirty="0" smtClean="0">
                <a:solidFill>
                  <a:srgbClr val="002776"/>
                </a:solidFill>
                <a:latin typeface="Arial"/>
              </a:rPr>
              <a:t>Bear in mind when considering design and structure</a:t>
            </a:r>
          </a:p>
          <a:p>
            <a:pPr marL="449263" indent="-276225">
              <a:buFont typeface="Arial" pitchFamily="34" charset="0"/>
              <a:buChar char="•"/>
            </a:pPr>
            <a:r>
              <a:rPr lang="en-US" sz="1600" b="1" kern="1200" dirty="0" smtClean="0">
                <a:solidFill>
                  <a:srgbClr val="002776"/>
                </a:solidFill>
                <a:latin typeface="Arial" charset="0"/>
                <a:ea typeface="+mn-ea"/>
                <a:cs typeface="Arial" charset="0"/>
              </a:rPr>
              <a:t>Delta-NAV </a:t>
            </a:r>
            <a:r>
              <a:rPr lang="en-US" sz="1600" b="1" kern="1200" dirty="0">
                <a:solidFill>
                  <a:srgbClr val="002776"/>
                </a:solidFill>
                <a:latin typeface="Arial" charset="0"/>
                <a:ea typeface="+mn-ea"/>
                <a:cs typeface="Arial" charset="0"/>
              </a:rPr>
              <a:t>approach </a:t>
            </a:r>
            <a:r>
              <a:rPr lang="en-US" sz="1600" kern="1200" dirty="0">
                <a:solidFill>
                  <a:srgbClr val="002776"/>
                </a:solidFill>
                <a:latin typeface="Arial" charset="0"/>
                <a:ea typeface="+mn-ea"/>
                <a:cs typeface="Arial" charset="0"/>
              </a:rPr>
              <a:t>used in the quantification of several market risks should be based on the </a:t>
            </a:r>
            <a:r>
              <a:rPr lang="en-US" sz="1600" u="sng" kern="1200" dirty="0">
                <a:solidFill>
                  <a:srgbClr val="002776"/>
                </a:solidFill>
                <a:latin typeface="Arial" charset="0"/>
                <a:ea typeface="+mn-ea"/>
                <a:cs typeface="Arial" charset="0"/>
              </a:rPr>
              <a:t>balance sheet </a:t>
            </a:r>
            <a:r>
              <a:rPr lang="en-US" sz="1600" kern="1200" dirty="0">
                <a:solidFill>
                  <a:srgbClr val="002776"/>
                </a:solidFill>
                <a:latin typeface="Arial" charset="0"/>
                <a:ea typeface="+mn-ea"/>
                <a:cs typeface="Arial" charset="0"/>
              </a:rPr>
              <a:t>excluding the risk </a:t>
            </a:r>
            <a:r>
              <a:rPr lang="en-US" sz="1600" kern="1200" dirty="0" smtClean="0">
                <a:solidFill>
                  <a:srgbClr val="002776"/>
                </a:solidFill>
                <a:latin typeface="Arial" charset="0"/>
                <a:ea typeface="+mn-ea"/>
                <a:cs typeface="Arial" charset="0"/>
              </a:rPr>
              <a:t>margin</a:t>
            </a:r>
          </a:p>
          <a:p>
            <a:pPr marL="449263" indent="-276225">
              <a:buFont typeface="Arial" pitchFamily="34" charset="0"/>
              <a:buChar char="•"/>
            </a:pPr>
            <a:endParaRPr lang="cs-CZ" sz="800" kern="1200" dirty="0" smtClean="0">
              <a:solidFill>
                <a:srgbClr val="002776"/>
              </a:solidFill>
              <a:latin typeface="Arial" charset="0"/>
              <a:ea typeface="+mn-ea"/>
              <a:cs typeface="Arial" charset="0"/>
            </a:endParaRPr>
          </a:p>
          <a:p>
            <a:pPr lvl="1" indent="-342900">
              <a:buFont typeface="Arial" pitchFamily="34" charset="0"/>
              <a:buChar char="•"/>
            </a:pPr>
            <a:r>
              <a:rPr lang="en-US" sz="1600" b="1" dirty="0" smtClean="0"/>
              <a:t>Interest rate volatility </a:t>
            </a:r>
            <a:r>
              <a:rPr lang="en-US" sz="1600" dirty="0" smtClean="0"/>
              <a:t>shock included in interest rate risk up and down shocks</a:t>
            </a:r>
          </a:p>
          <a:p>
            <a:pPr lvl="1" indent="-342900">
              <a:buFont typeface="Arial" pitchFamily="34" charset="0"/>
              <a:buChar char="•"/>
            </a:pPr>
            <a:endParaRPr lang="cs-CZ" sz="800" dirty="0" smtClean="0"/>
          </a:p>
          <a:p>
            <a:pPr lvl="1" indent="-342900">
              <a:buFont typeface="Arial" pitchFamily="34" charset="0"/>
              <a:buChar char="•"/>
            </a:pPr>
            <a:r>
              <a:rPr lang="en-US" sz="1600" dirty="0" smtClean="0"/>
              <a:t>Each </a:t>
            </a:r>
            <a:r>
              <a:rPr lang="en-US" sz="1600" b="1" dirty="0" smtClean="0"/>
              <a:t>currency shocked separately </a:t>
            </a:r>
            <a:r>
              <a:rPr lang="en-US" sz="1600" dirty="0" smtClean="0"/>
              <a:t>and results combined, assuming zero correlation</a:t>
            </a:r>
          </a:p>
          <a:p>
            <a:pPr lvl="1" indent="-342900">
              <a:buFont typeface="Arial" pitchFamily="34" charset="0"/>
              <a:buChar char="•"/>
            </a:pPr>
            <a:endParaRPr lang="cs-CZ" sz="800" dirty="0" smtClean="0"/>
          </a:p>
          <a:p>
            <a:pPr lvl="1" indent="-342900">
              <a:buFont typeface="Arial" pitchFamily="34" charset="0"/>
              <a:buChar char="•"/>
            </a:pPr>
            <a:r>
              <a:rPr lang="en-US" sz="1600" dirty="0" smtClean="0"/>
              <a:t>CEIOPS is considering </a:t>
            </a:r>
            <a:r>
              <a:rPr lang="en-US" sz="1600" b="1" dirty="0" smtClean="0"/>
              <a:t>different property risk charges</a:t>
            </a:r>
            <a:r>
              <a:rPr lang="en-US" sz="1600" dirty="0" smtClean="0"/>
              <a:t> for commercial, retail and other</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Changes in lapse rates </a:t>
            </a:r>
            <a:r>
              <a:rPr lang="en-GB" sz="1600" dirty="0" smtClean="0"/>
              <a:t>should be considered in response to each scenario</a:t>
            </a:r>
          </a:p>
          <a:p>
            <a:pPr lvl="1" indent="-342900">
              <a:buFont typeface="Arial" pitchFamily="34" charset="0"/>
              <a:buChar char="•"/>
            </a:pPr>
            <a:endParaRPr lang="cs-CZ" sz="800" dirty="0" smtClean="0"/>
          </a:p>
          <a:p>
            <a:pPr lvl="1" indent="-342900">
              <a:buFont typeface="Arial" pitchFamily="34" charset="0"/>
              <a:buChar char="•"/>
            </a:pPr>
            <a:r>
              <a:rPr lang="en-GB" sz="1600" b="1" dirty="0" smtClean="0"/>
              <a:t>Concentration risk thresholds</a:t>
            </a:r>
            <a:r>
              <a:rPr lang="en-GB" sz="1600" dirty="0" smtClean="0"/>
              <a:t> of 2% and 1% depending on rating, correlation assumption of 25%</a:t>
            </a:r>
            <a:endParaRPr lang="cs-CZ" sz="1600" dirty="0" smtClean="0"/>
          </a:p>
          <a:p>
            <a:pPr lvl="1" indent="-342900">
              <a:buFont typeface="Arial" pitchFamily="34" charset="0"/>
              <a:buChar char="•"/>
            </a:pPr>
            <a:endParaRPr lang="cs-CZ" sz="1600" kern="1200" dirty="0" smtClean="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endParaRPr lang="en-US" sz="1600" kern="1200" dirty="0">
              <a:solidFill>
                <a:srgbClr val="002776"/>
              </a:solidFill>
              <a:latin typeface="Arial" charset="0"/>
              <a:ea typeface="+mn-ea"/>
              <a:cs typeface="Arial" charset="0"/>
            </a:endParaRPr>
          </a:p>
          <a:p>
            <a:pPr marL="456980" lvl="1" indent="-342900" algn="l" rtl="0" fontAlgn="base">
              <a:spcBef>
                <a:spcPct val="0"/>
              </a:spcBef>
              <a:spcAft>
                <a:spcPct val="0"/>
              </a:spcAft>
              <a:buFont typeface="Arial" pitchFamily="34" charset="0"/>
              <a:buChar char="•"/>
            </a:pPr>
            <a:endParaRPr lang="en-US" sz="1600" b="1" kern="1200" dirty="0">
              <a:solidFill>
                <a:srgbClr val="002776"/>
              </a:solidFill>
              <a:latin typeface="Arial" charset="0"/>
              <a:ea typeface="+mn-ea"/>
              <a:cs typeface="Arial" charset="0"/>
            </a:endParaRPr>
          </a:p>
        </p:txBody>
      </p:sp>
      <p:sp>
        <p:nvSpPr>
          <p:cNvPr id="46" name="Title 1"/>
          <p:cNvSpPr txBox="1">
            <a:spLocks/>
          </p:cNvSpPr>
          <p:nvPr/>
        </p:nvSpPr>
        <p:spPr bwMode="auto">
          <a:xfrm>
            <a:off x="5101432" y="1458102"/>
            <a:ext cx="4714908" cy="5929354"/>
          </a:xfrm>
          <a:prstGeom prst="rect">
            <a:avLst/>
          </a:prstGeom>
          <a:solidFill>
            <a:srgbClr val="A4D400"/>
          </a:solidFill>
          <a:ln w="38100">
            <a:solidFill>
              <a:srgbClr val="A4D400"/>
            </a:solidFill>
            <a:miter lim="800000"/>
            <a:headEnd/>
            <a:tailEnd/>
          </a:ln>
        </p:spPr>
        <p:txBody>
          <a:bodyPr vert="horz" wrap="square" lIns="0" tIns="0" rIns="0" bIns="0" numCol="1" anchor="t" anchorCtr="0" compatLnSpc="1">
            <a:prstTxWarp prst="textNoShape">
              <a:avLst/>
            </a:prstTxWarp>
          </a:bodyPr>
          <a:lstStyle/>
          <a:p>
            <a:pPr marL="174542" algn="l" rtl="0" fontAlgn="base">
              <a:spcBef>
                <a:spcPct val="0"/>
              </a:spcBef>
              <a:spcAft>
                <a:spcPct val="0"/>
              </a:spcAft>
            </a:pPr>
            <a:r>
              <a:rPr lang="en-US" sz="2000" b="1" kern="1200" dirty="0">
                <a:solidFill>
                  <a:srgbClr val="002776"/>
                </a:solidFill>
                <a:latin typeface="Arial" charset="0"/>
                <a:ea typeface="+mn-ea"/>
                <a:cs typeface="Arial" charset="0"/>
              </a:rPr>
              <a:t>General comments by the CEA</a:t>
            </a:r>
          </a:p>
          <a:p>
            <a:pPr marL="174542" algn="l" rtl="0" fontAlgn="base">
              <a:spcBef>
                <a:spcPct val="0"/>
              </a:spcBef>
              <a:spcAft>
                <a:spcPct val="0"/>
              </a:spcAft>
            </a:pPr>
            <a:endParaRPr lang="en-US" sz="800" b="1" kern="1200" dirty="0">
              <a:solidFill>
                <a:srgbClr val="002776"/>
              </a:solidFill>
              <a:latin typeface="Arial"/>
              <a:ea typeface="+mn-ea"/>
              <a:cs typeface="Arial" charset="0"/>
            </a:endParaRPr>
          </a:p>
          <a:p>
            <a:pPr marL="457200" lvl="1" indent="-457200" algn="l" rtl="0" fontAlgn="base">
              <a:spcBef>
                <a:spcPct val="0"/>
              </a:spcBef>
              <a:spcAft>
                <a:spcPct val="0"/>
              </a:spcAft>
              <a:buFont typeface="+mj-lt"/>
              <a:buAutoNum type="arabicPeriod"/>
            </a:pPr>
            <a:r>
              <a:rPr lang="en-GB" sz="2000" kern="1200" dirty="0">
                <a:solidFill>
                  <a:srgbClr val="002776"/>
                </a:solidFill>
                <a:latin typeface="Arial" charset="0"/>
                <a:ea typeface="+mn-ea"/>
                <a:cs typeface="Arial" charset="0"/>
              </a:rPr>
              <a:t>CEIOPS will need to ensure that when allowing for the </a:t>
            </a:r>
            <a:r>
              <a:rPr lang="en-GB" sz="2000" b="1" kern="1200" dirty="0">
                <a:solidFill>
                  <a:srgbClr val="002776"/>
                </a:solidFill>
                <a:latin typeface="Arial" charset="0"/>
                <a:ea typeface="+mn-ea"/>
                <a:cs typeface="Arial" charset="0"/>
              </a:rPr>
              <a:t>inclusion of consideration of interest rate </a:t>
            </a:r>
            <a:r>
              <a:rPr lang="en-GB" sz="1600" kern="1200" dirty="0">
                <a:solidFill>
                  <a:srgbClr val="002776"/>
                </a:solidFill>
                <a:latin typeface="Arial" charset="0"/>
                <a:ea typeface="+mn-ea"/>
                <a:cs typeface="Arial" charset="0"/>
              </a:rPr>
              <a:t>a volatility </a:t>
            </a:r>
            <a:r>
              <a:rPr lang="hu-HU" sz="1600" kern="1200" dirty="0">
                <a:solidFill>
                  <a:srgbClr val="002776"/>
                </a:solidFill>
                <a:latin typeface="Arial" charset="0"/>
                <a:ea typeface="+mn-ea"/>
                <a:cs typeface="Arial" charset="0"/>
              </a:rPr>
              <a:t>i</a:t>
            </a:r>
            <a:r>
              <a:rPr lang="en-GB" sz="1600" kern="1200" dirty="0">
                <a:solidFill>
                  <a:srgbClr val="002776"/>
                </a:solidFill>
                <a:latin typeface="Arial" charset="0"/>
                <a:ea typeface="+mn-ea"/>
                <a:cs typeface="Arial" charset="0"/>
              </a:rPr>
              <a:t>n the interest rate risk sub-module that the total capital requirements for interest rate risk remains appropriate</a:t>
            </a:r>
          </a:p>
          <a:p>
            <a:pPr marL="342900" lvl="1" indent="-342900" algn="l" rtl="0" fontAlgn="base">
              <a:spcBef>
                <a:spcPct val="0"/>
              </a:spcBef>
              <a:spcAft>
                <a:spcPct val="0"/>
              </a:spcAft>
              <a:buFont typeface="+mj-lt"/>
              <a:buAutoNum type="arabicPeriod"/>
            </a:pPr>
            <a:endParaRPr lang="en-US" sz="800" kern="1200" dirty="0">
              <a:solidFill>
                <a:srgbClr val="002776"/>
              </a:solidFill>
              <a:latin typeface="Arial" charset="0"/>
              <a:ea typeface="+mn-ea"/>
              <a:cs typeface="Arial" charset="0"/>
            </a:endParaRPr>
          </a:p>
          <a:p>
            <a:pPr marL="457200" lvl="1" indent="-457200" algn="l" rtl="0" fontAlgn="base">
              <a:spcBef>
                <a:spcPct val="0"/>
              </a:spcBef>
              <a:spcAft>
                <a:spcPct val="0"/>
              </a:spcAft>
              <a:buFont typeface="+mj-lt"/>
              <a:buAutoNum type="arabicPeriod" startAt="2"/>
            </a:pPr>
            <a:r>
              <a:rPr lang="en-GB" sz="2000" kern="1200" dirty="0">
                <a:solidFill>
                  <a:srgbClr val="002776"/>
                </a:solidFill>
                <a:latin typeface="Arial" charset="0"/>
                <a:ea typeface="+mn-ea"/>
                <a:cs typeface="Arial" charset="0"/>
              </a:rPr>
              <a:t>Groups of foreign currencies would be more appropriate than individual currencies in some cases</a:t>
            </a:r>
          </a:p>
          <a:p>
            <a:pPr marL="457200" lvl="1" indent="-457200" algn="l" rtl="0" fontAlgn="base">
              <a:spcBef>
                <a:spcPct val="0"/>
              </a:spcBef>
              <a:spcAft>
                <a:spcPct val="0"/>
              </a:spcAft>
              <a:buFont typeface="+mj-lt"/>
              <a:buAutoNum type="arabicPeriod" startAt="2"/>
            </a:pPr>
            <a:endParaRPr lang="en-GB" sz="800" kern="1200" dirty="0">
              <a:solidFill>
                <a:srgbClr val="002776"/>
              </a:solidFill>
              <a:latin typeface="Arial" charset="0"/>
              <a:ea typeface="+mn-ea"/>
              <a:cs typeface="Arial" charset="0"/>
            </a:endParaRPr>
          </a:p>
          <a:p>
            <a:pPr marL="457200" lvl="1" indent="-457200" algn="l" rtl="0" fontAlgn="base">
              <a:spcBef>
                <a:spcPct val="0"/>
              </a:spcBef>
              <a:spcAft>
                <a:spcPct val="0"/>
              </a:spcAft>
              <a:buFont typeface="+mj-lt"/>
              <a:buAutoNum type="arabicPeriod" startAt="3"/>
            </a:pPr>
            <a:r>
              <a:rPr lang="en-GB" sz="2000" kern="1200" dirty="0">
                <a:solidFill>
                  <a:srgbClr val="002776"/>
                </a:solidFill>
                <a:latin typeface="Arial" charset="0"/>
                <a:ea typeface="+mn-ea"/>
                <a:cs typeface="Arial" charset="0"/>
              </a:rPr>
              <a:t>New lower 2% concentration threshold (</a:t>
            </a:r>
            <a:r>
              <a:rPr lang="en-US" sz="2000" kern="1200" dirty="0">
                <a:solidFill>
                  <a:srgbClr val="002776"/>
                </a:solidFill>
                <a:latin typeface="Arial" charset="0"/>
                <a:ea typeface="+mn-ea"/>
                <a:cs typeface="Arial" charset="0"/>
              </a:rPr>
              <a:t>in respect AAA-AA-A rated exposures) </a:t>
            </a:r>
            <a:r>
              <a:rPr lang="en-GB" sz="2000" kern="1200" dirty="0">
                <a:solidFill>
                  <a:srgbClr val="002776"/>
                </a:solidFill>
                <a:latin typeface="Arial" charset="0"/>
                <a:ea typeface="+mn-ea"/>
                <a:cs typeface="Arial" charset="0"/>
              </a:rPr>
              <a:t>appears overly prudent, we request details of how the threshold has been </a:t>
            </a:r>
            <a:r>
              <a:rPr lang="en-GB" sz="2000" kern="1200" dirty="0" smtClean="0">
                <a:solidFill>
                  <a:srgbClr val="002776"/>
                </a:solidFill>
                <a:latin typeface="Arial" charset="0"/>
                <a:ea typeface="+mn-ea"/>
                <a:cs typeface="Arial" charset="0"/>
              </a:rPr>
              <a:t>derived</a:t>
            </a:r>
            <a:endParaRPr lang="cs-CZ" sz="2000" kern="1200" dirty="0" smtClean="0">
              <a:solidFill>
                <a:srgbClr val="002776"/>
              </a:solidFill>
              <a:latin typeface="Arial" charset="0"/>
              <a:ea typeface="+mn-ea"/>
              <a:cs typeface="Arial" charset="0"/>
            </a:endParaRPr>
          </a:p>
          <a:p>
            <a:pPr marL="712788" indent="-263525">
              <a:buFont typeface="Arial" pitchFamily="34" charset="0"/>
              <a:buChar char="•"/>
            </a:pPr>
            <a:r>
              <a:rPr lang="cs-CZ" sz="1400" dirty="0" smtClean="0"/>
              <a:t>CEIOPS </a:t>
            </a:r>
            <a:r>
              <a:rPr lang="en-US" sz="1400" dirty="0" smtClean="0"/>
              <a:t>recommend</a:t>
            </a:r>
            <a:r>
              <a:rPr lang="cs-CZ" sz="1400" dirty="0" smtClean="0"/>
              <a:t>s</a:t>
            </a:r>
            <a:r>
              <a:rPr lang="en-US" sz="1400" dirty="0" smtClean="0"/>
              <a:t> a </a:t>
            </a:r>
            <a:r>
              <a:rPr lang="cs-CZ" sz="1400" dirty="0" smtClean="0"/>
              <a:t>t</a:t>
            </a:r>
            <a:r>
              <a:rPr lang="en-US" sz="1400" dirty="0" err="1" smtClean="0"/>
              <a:t>hreshold</a:t>
            </a:r>
            <a:r>
              <a:rPr lang="en-US" sz="1400" dirty="0" smtClean="0"/>
              <a:t> of </a:t>
            </a:r>
            <a:endParaRPr lang="cs-CZ" sz="1400" dirty="0" smtClean="0"/>
          </a:p>
          <a:p>
            <a:pPr marL="1169768" lvl="1" indent="-263525">
              <a:buFont typeface="Arial" pitchFamily="34" charset="0"/>
              <a:buChar char="•"/>
            </a:pPr>
            <a:r>
              <a:rPr lang="en-US" sz="1400" dirty="0" smtClean="0"/>
              <a:t>15% for covered bonds</a:t>
            </a:r>
            <a:endParaRPr lang="cs-CZ" sz="1400" dirty="0" smtClean="0"/>
          </a:p>
          <a:p>
            <a:pPr marL="1169768" lvl="1" indent="-263525">
              <a:buFont typeface="Arial" pitchFamily="34" charset="0"/>
              <a:buChar char="•"/>
            </a:pPr>
            <a:r>
              <a:rPr lang="en-US" sz="1400" dirty="0" smtClean="0"/>
              <a:t>1,5%/3% instead of 1% and 2% for AAA-A rated </a:t>
            </a:r>
            <a:r>
              <a:rPr lang="en-GB" sz="1400" dirty="0" smtClean="0"/>
              <a:t>securities and other/non-rated securities</a:t>
            </a:r>
            <a:endParaRPr lang="en-GB" sz="1400" kern="1200" dirty="0">
              <a:solidFill>
                <a:srgbClr val="002776"/>
              </a:solidFill>
              <a:latin typeface="Arial" charset="0"/>
              <a:ea typeface="+mn-ea"/>
              <a:cs typeface="Arial" charset="0"/>
            </a:endParaRPr>
          </a:p>
          <a:p>
            <a:pPr marL="342900" lvl="1" indent="-342900" algn="l" rtl="0" fontAlgn="base">
              <a:spcBef>
                <a:spcPct val="0"/>
              </a:spcBef>
              <a:spcAft>
                <a:spcPct val="0"/>
              </a:spcAft>
              <a:buFont typeface="+mj-lt"/>
              <a:buAutoNum type="arabicPeriod" startAt="3"/>
            </a:pPr>
            <a:endParaRPr lang="en-US" sz="800" kern="1200" dirty="0">
              <a:solidFill>
                <a:srgbClr val="002776"/>
              </a:solidFill>
              <a:latin typeface="Arial" charset="0"/>
              <a:ea typeface="+mn-ea"/>
              <a:cs typeface="Arial" charset="0"/>
            </a:endParaRPr>
          </a:p>
        </p:txBody>
      </p:sp>
      <p:grpSp>
        <p:nvGrpSpPr>
          <p:cNvPr id="3" name="Group 122"/>
          <p:cNvGrpSpPr/>
          <p:nvPr/>
        </p:nvGrpSpPr>
        <p:grpSpPr>
          <a:xfrm>
            <a:off x="8316142" y="172218"/>
            <a:ext cx="1374182" cy="785818"/>
            <a:chOff x="1076660" y="1315226"/>
            <a:chExt cx="7701976" cy="5262149"/>
          </a:xfrm>
        </p:grpSpPr>
        <p:grpSp>
          <p:nvGrpSpPr>
            <p:cNvPr id="5" name="Group 76"/>
            <p:cNvGrpSpPr/>
            <p:nvPr/>
          </p:nvGrpSpPr>
          <p:grpSpPr>
            <a:xfrm>
              <a:off x="1076660" y="1315226"/>
              <a:ext cx="7701976" cy="5262149"/>
              <a:chOff x="1059727" y="1315226"/>
              <a:chExt cx="7701976" cy="5262149"/>
            </a:xfrm>
          </p:grpSpPr>
          <p:sp>
            <p:nvSpPr>
              <p:cNvPr id="54" name="Line 40"/>
              <p:cNvSpPr>
                <a:spLocks noChangeShapeType="1"/>
              </p:cNvSpPr>
              <p:nvPr/>
            </p:nvSpPr>
            <p:spPr bwMode="auto">
              <a:xfrm flipH="1">
                <a:off x="4904051" y="2386796"/>
                <a:ext cx="0" cy="20955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nvGrpSpPr>
              <p:cNvPr id="6" name="Group 42"/>
              <p:cNvGrpSpPr/>
              <p:nvPr/>
            </p:nvGrpSpPr>
            <p:grpSpPr>
              <a:xfrm>
                <a:off x="1059727" y="1315226"/>
                <a:ext cx="7701976" cy="5262149"/>
                <a:chOff x="1042794" y="1315226"/>
                <a:chExt cx="7701976" cy="5262149"/>
              </a:xfrm>
            </p:grpSpPr>
            <p:grpSp>
              <p:nvGrpSpPr>
                <p:cNvPr id="7" name="Group 39"/>
                <p:cNvGrpSpPr/>
                <p:nvPr/>
              </p:nvGrpSpPr>
              <p:grpSpPr>
                <a:xfrm>
                  <a:off x="1327970" y="1315226"/>
                  <a:ext cx="7416800" cy="5262149"/>
                  <a:chOff x="971550" y="1449388"/>
                  <a:chExt cx="7416800" cy="5262149"/>
                </a:xfrm>
              </p:grpSpPr>
              <p:sp>
                <p:nvSpPr>
                  <p:cNvPr id="58" name="Text Box 6"/>
                  <p:cNvSpPr txBox="1">
                    <a:spLocks noChangeArrowheads="1"/>
                  </p:cNvSpPr>
                  <p:nvPr/>
                </p:nvSpPr>
                <p:spPr bwMode="auto">
                  <a:xfrm>
                    <a:off x="4076699" y="1449388"/>
                    <a:ext cx="990599" cy="448854"/>
                  </a:xfrm>
                  <a:prstGeom prst="rect">
                    <a:avLst/>
                  </a:prstGeom>
                  <a:solidFill>
                    <a:srgbClr val="A4D400"/>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59" name="Text Box 7"/>
                  <p:cNvSpPr txBox="1">
                    <a:spLocks noChangeArrowheads="1"/>
                  </p:cNvSpPr>
                  <p:nvPr/>
                </p:nvSpPr>
                <p:spPr bwMode="auto">
                  <a:xfrm>
                    <a:off x="4076699" y="2098678"/>
                    <a:ext cx="990599" cy="448854"/>
                  </a:xfrm>
                  <a:prstGeom prst="rect">
                    <a:avLst/>
                  </a:prstGeom>
                  <a:solidFill>
                    <a:srgbClr val="A4D400"/>
                  </a:solidFill>
                  <a:ln w="9525" algn="ctr">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002777"/>
                      </a:solidFill>
                      <a:latin typeface="Arial" charset="0"/>
                      <a:ea typeface="+mn-ea"/>
                      <a:cs typeface="Arial" charset="0"/>
                    </a:endParaRPr>
                  </a:p>
                </p:txBody>
              </p:sp>
              <p:sp>
                <p:nvSpPr>
                  <p:cNvPr id="60" name="Text Box 8"/>
                  <p:cNvSpPr txBox="1">
                    <a:spLocks noChangeArrowheads="1"/>
                  </p:cNvSpPr>
                  <p:nvPr/>
                </p:nvSpPr>
                <p:spPr bwMode="auto">
                  <a:xfrm>
                    <a:off x="5472114"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1" name="Text Box 9"/>
                  <p:cNvSpPr txBox="1">
                    <a:spLocks noChangeArrowheads="1"/>
                  </p:cNvSpPr>
                  <p:nvPr/>
                </p:nvSpPr>
                <p:spPr bwMode="auto">
                  <a:xfrm>
                    <a:off x="6958012" y="2708274"/>
                    <a:ext cx="143033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2" name="Text Box 10"/>
                  <p:cNvSpPr txBox="1">
                    <a:spLocks noChangeArrowheads="1"/>
                  </p:cNvSpPr>
                  <p:nvPr/>
                </p:nvSpPr>
                <p:spPr bwMode="auto">
                  <a:xfrm>
                    <a:off x="5472114" y="2708274"/>
                    <a:ext cx="1081088"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3" name="Text Box 11"/>
                  <p:cNvSpPr txBox="1">
                    <a:spLocks noChangeArrowheads="1"/>
                  </p:cNvSpPr>
                  <p:nvPr/>
                </p:nvSpPr>
                <p:spPr bwMode="auto">
                  <a:xfrm>
                    <a:off x="4032250" y="2708274"/>
                    <a:ext cx="107950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4" name="Text Box 12"/>
                  <p:cNvSpPr txBox="1">
                    <a:spLocks noChangeArrowheads="1"/>
                  </p:cNvSpPr>
                  <p:nvPr/>
                </p:nvSpPr>
                <p:spPr bwMode="auto">
                  <a:xfrm>
                    <a:off x="2547937"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5" name="Text Box 13"/>
                  <p:cNvSpPr txBox="1">
                    <a:spLocks noChangeArrowheads="1"/>
                  </p:cNvSpPr>
                  <p:nvPr/>
                </p:nvSpPr>
                <p:spPr bwMode="auto">
                  <a:xfrm>
                    <a:off x="971550" y="2708274"/>
                    <a:ext cx="1082675"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66" name="Line 14"/>
                  <p:cNvSpPr>
                    <a:spLocks noChangeShapeType="1"/>
                  </p:cNvSpPr>
                  <p:nvPr/>
                </p:nvSpPr>
                <p:spPr bwMode="auto">
                  <a:xfrm>
                    <a:off x="5067300"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7" name="Line 15"/>
                  <p:cNvSpPr>
                    <a:spLocks noChangeShapeType="1"/>
                  </p:cNvSpPr>
                  <p:nvPr/>
                </p:nvSpPr>
                <p:spPr bwMode="auto">
                  <a:xfrm>
                    <a:off x="6557963" y="2932113"/>
                    <a:ext cx="395287"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8" name="Line 16"/>
                  <p:cNvSpPr>
                    <a:spLocks noChangeShapeType="1"/>
                  </p:cNvSpPr>
                  <p:nvPr/>
                </p:nvSpPr>
                <p:spPr bwMode="auto">
                  <a:xfrm>
                    <a:off x="5111750" y="2932113"/>
                    <a:ext cx="360363"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69" name="Line 17"/>
                  <p:cNvSpPr>
                    <a:spLocks noChangeShapeType="1"/>
                  </p:cNvSpPr>
                  <p:nvPr/>
                </p:nvSpPr>
                <p:spPr bwMode="auto">
                  <a:xfrm>
                    <a:off x="3643313" y="2932113"/>
                    <a:ext cx="37782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0" name="Line 18"/>
                  <p:cNvSpPr>
                    <a:spLocks noChangeShapeType="1"/>
                  </p:cNvSpPr>
                  <p:nvPr/>
                </p:nvSpPr>
                <p:spPr bwMode="auto">
                  <a:xfrm>
                    <a:off x="2060575" y="2932113"/>
                    <a:ext cx="485775"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71" name="Text Box 19"/>
                  <p:cNvSpPr txBox="1">
                    <a:spLocks noChangeArrowheads="1"/>
                  </p:cNvSpPr>
                  <p:nvPr/>
                </p:nvSpPr>
                <p:spPr bwMode="auto">
                  <a:xfrm>
                    <a:off x="98107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2" name="Text Box 20"/>
                  <p:cNvSpPr txBox="1">
                    <a:spLocks noChangeArrowheads="1"/>
                  </p:cNvSpPr>
                  <p:nvPr/>
                </p:nvSpPr>
                <p:spPr bwMode="auto">
                  <a:xfrm>
                    <a:off x="98107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3" name="Text Box 21"/>
                  <p:cNvSpPr txBox="1">
                    <a:spLocks noChangeArrowheads="1"/>
                  </p:cNvSpPr>
                  <p:nvPr/>
                </p:nvSpPr>
                <p:spPr bwMode="auto">
                  <a:xfrm>
                    <a:off x="98107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4" name="Text Box 22"/>
                  <p:cNvSpPr txBox="1">
                    <a:spLocks noChangeArrowheads="1"/>
                  </p:cNvSpPr>
                  <p:nvPr/>
                </p:nvSpPr>
                <p:spPr bwMode="auto">
                  <a:xfrm>
                    <a:off x="98107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5" name="Text Box 23"/>
                  <p:cNvSpPr txBox="1">
                    <a:spLocks noChangeArrowheads="1"/>
                  </p:cNvSpPr>
                  <p:nvPr/>
                </p:nvSpPr>
                <p:spPr bwMode="auto">
                  <a:xfrm>
                    <a:off x="98107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6" name="Text Box 24"/>
                  <p:cNvSpPr txBox="1">
                    <a:spLocks noChangeArrowheads="1"/>
                  </p:cNvSpPr>
                  <p:nvPr/>
                </p:nvSpPr>
                <p:spPr bwMode="auto">
                  <a:xfrm>
                    <a:off x="98107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7" name="Text Box 25"/>
                  <p:cNvSpPr txBox="1">
                    <a:spLocks noChangeArrowheads="1"/>
                  </p:cNvSpPr>
                  <p:nvPr/>
                </p:nvSpPr>
                <p:spPr bwMode="auto">
                  <a:xfrm>
                    <a:off x="4005264" y="3238500"/>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8" name="Text Box 26"/>
                  <p:cNvSpPr txBox="1">
                    <a:spLocks noChangeArrowheads="1"/>
                  </p:cNvSpPr>
                  <p:nvPr/>
                </p:nvSpPr>
                <p:spPr bwMode="auto">
                  <a:xfrm>
                    <a:off x="4005264" y="3741738"/>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79" name="Text Box 27"/>
                  <p:cNvSpPr txBox="1">
                    <a:spLocks noChangeArrowheads="1"/>
                  </p:cNvSpPr>
                  <p:nvPr/>
                </p:nvSpPr>
                <p:spPr bwMode="auto">
                  <a:xfrm>
                    <a:off x="4005264" y="424656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0" name="Text Box 28"/>
                  <p:cNvSpPr txBox="1">
                    <a:spLocks noChangeArrowheads="1"/>
                  </p:cNvSpPr>
                  <p:nvPr/>
                </p:nvSpPr>
                <p:spPr bwMode="auto">
                  <a:xfrm>
                    <a:off x="4005264" y="474979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1" name="Text Box 29"/>
                  <p:cNvSpPr txBox="1">
                    <a:spLocks noChangeArrowheads="1"/>
                  </p:cNvSpPr>
                  <p:nvPr/>
                </p:nvSpPr>
                <p:spPr bwMode="auto">
                  <a:xfrm>
                    <a:off x="4005264" y="5254622"/>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82" name="Text Box 30"/>
                  <p:cNvSpPr txBox="1">
                    <a:spLocks noChangeArrowheads="1"/>
                  </p:cNvSpPr>
                  <p:nvPr/>
                </p:nvSpPr>
                <p:spPr bwMode="auto">
                  <a:xfrm>
                    <a:off x="4005264" y="5759451"/>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1" name="Text Box 31"/>
                  <p:cNvSpPr txBox="1">
                    <a:spLocks noChangeArrowheads="1"/>
                  </p:cNvSpPr>
                  <p:nvPr/>
                </p:nvSpPr>
                <p:spPr bwMode="auto">
                  <a:xfrm>
                    <a:off x="4005264" y="6262683"/>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92" name="Text Box 37"/>
                  <p:cNvSpPr txBox="1">
                    <a:spLocks noChangeArrowheads="1"/>
                  </p:cNvSpPr>
                  <p:nvPr/>
                </p:nvSpPr>
                <p:spPr bwMode="auto">
                  <a:xfrm>
                    <a:off x="2743199" y="2098678"/>
                    <a:ext cx="946150" cy="448854"/>
                  </a:xfrm>
                  <a:prstGeom prst="rect">
                    <a:avLst/>
                  </a:prstGeom>
                  <a:solidFill>
                    <a:srgbClr val="0079A6"/>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FFFFFF"/>
                      </a:solidFill>
                      <a:latin typeface="Arial" charset="0"/>
                      <a:ea typeface="+mn-ea"/>
                      <a:cs typeface="Arial" charset="0"/>
                    </a:endParaRPr>
                  </a:p>
                </p:txBody>
              </p:sp>
              <p:sp>
                <p:nvSpPr>
                  <p:cNvPr id="123" name="Line 38"/>
                  <p:cNvSpPr>
                    <a:spLocks noChangeShapeType="1"/>
                  </p:cNvSpPr>
                  <p:nvPr/>
                </p:nvSpPr>
                <p:spPr bwMode="auto">
                  <a:xfrm>
                    <a:off x="3679825" y="2324100"/>
                    <a:ext cx="395288" cy="0"/>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sp>
                <p:nvSpPr>
                  <p:cNvPr id="124" name="Line 41"/>
                  <p:cNvSpPr>
                    <a:spLocks noChangeShapeType="1"/>
                  </p:cNvSpPr>
                  <p:nvPr/>
                </p:nvSpPr>
                <p:spPr bwMode="auto">
                  <a:xfrm flipH="1">
                    <a:off x="4572000" y="1854200"/>
                    <a:ext cx="0" cy="239713"/>
                  </a:xfrm>
                  <a:prstGeom prst="line">
                    <a:avLst/>
                  </a:prstGeom>
                  <a:noFill/>
                  <a:ln w="9525">
                    <a:solidFill>
                      <a:schemeClr val="tx1"/>
                    </a:solidFill>
                    <a:round/>
                    <a:headEnd/>
                    <a:tailEnd/>
                  </a:ln>
                </p:spPr>
                <p:txBody>
                  <a:bodyPr/>
                  <a:lstStyle/>
                  <a:p>
                    <a:pPr algn="l" rtl="0" fontAlgn="base">
                      <a:spcBef>
                        <a:spcPct val="0"/>
                      </a:spcBef>
                      <a:spcAft>
                        <a:spcPct val="0"/>
                      </a:spcAft>
                    </a:pPr>
                    <a:endParaRPr lang="en-US" sz="2000" kern="1200">
                      <a:solidFill>
                        <a:srgbClr val="002776"/>
                      </a:solidFill>
                      <a:latin typeface="Arial" charset="0"/>
                      <a:ea typeface="+mn-ea"/>
                      <a:cs typeface="Arial" charset="0"/>
                    </a:endParaRPr>
                  </a:p>
                </p:txBody>
              </p:sp>
            </p:grpSp>
            <p:sp>
              <p:nvSpPr>
                <p:cNvPr id="57" name="Oval 56"/>
                <p:cNvSpPr/>
                <p:nvPr/>
              </p:nvSpPr>
              <p:spPr>
                <a:xfrm>
                  <a:off x="1042794" y="2391760"/>
                  <a:ext cx="1556872" cy="4143165"/>
                </a:xfrm>
                <a:prstGeom prst="ellipse">
                  <a:avLst/>
                </a:prstGeom>
                <a:noFill/>
                <a:ln w="38100">
                  <a:solidFill>
                    <a:srgbClr val="0027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GB" sz="2000" kern="1200">
                    <a:solidFill>
                      <a:srgbClr val="FFFFFF"/>
                    </a:solidFill>
                    <a:latin typeface="Arial"/>
                    <a:ea typeface="+mn-ea"/>
                    <a:cs typeface="+mn-cs"/>
                  </a:endParaRPr>
                </a:p>
              </p:txBody>
            </p:sp>
          </p:grpSp>
        </p:grpSp>
        <p:sp>
          <p:nvSpPr>
            <p:cNvPr id="49" name="Text Box 25"/>
            <p:cNvSpPr txBox="1">
              <a:spLocks noChangeArrowheads="1"/>
            </p:cNvSpPr>
            <p:nvPr/>
          </p:nvSpPr>
          <p:spPr bwMode="auto">
            <a:xfrm>
              <a:off x="5832746" y="3101174"/>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0" name="Text Box 25"/>
            <p:cNvSpPr txBox="1">
              <a:spLocks noChangeArrowheads="1"/>
            </p:cNvSpPr>
            <p:nvPr/>
          </p:nvSpPr>
          <p:spPr bwMode="auto">
            <a:xfrm>
              <a:off x="5821644" y="3601239"/>
              <a:ext cx="1082675"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1" name="Text Box 25"/>
            <p:cNvSpPr txBox="1">
              <a:spLocks noChangeArrowheads="1"/>
            </p:cNvSpPr>
            <p:nvPr/>
          </p:nvSpPr>
          <p:spPr bwMode="auto">
            <a:xfrm>
              <a:off x="7332944" y="310117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2" name="Text Box 25"/>
            <p:cNvSpPr txBox="1">
              <a:spLocks noChangeArrowheads="1"/>
            </p:cNvSpPr>
            <p:nvPr/>
          </p:nvSpPr>
          <p:spPr bwMode="auto">
            <a:xfrm>
              <a:off x="7332944" y="3601239"/>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sp>
          <p:nvSpPr>
            <p:cNvPr id="53" name="Text Box 25"/>
            <p:cNvSpPr txBox="1">
              <a:spLocks noChangeArrowheads="1"/>
            </p:cNvSpPr>
            <p:nvPr/>
          </p:nvSpPr>
          <p:spPr bwMode="auto">
            <a:xfrm>
              <a:off x="7332944" y="4101314"/>
              <a:ext cx="1428759" cy="448854"/>
            </a:xfrm>
            <a:prstGeom prst="rect">
              <a:avLst/>
            </a:prstGeom>
            <a:solidFill>
              <a:srgbClr val="9DC4E3"/>
            </a:solidFill>
            <a:ln w="9525">
              <a:solidFill>
                <a:schemeClr val="tx1"/>
              </a:solidFill>
              <a:miter lim="800000"/>
              <a:headEnd/>
              <a:tailEnd/>
            </a:ln>
          </p:spPr>
          <p:txBody>
            <a:bodyPr wrap="square">
              <a:spAutoFit/>
            </a:bodyPr>
            <a:lstStyle/>
            <a:p>
              <a:pPr algn="l" rtl="0" fontAlgn="base">
                <a:spcBef>
                  <a:spcPct val="50000"/>
                </a:spcBef>
                <a:spcAft>
                  <a:spcPct val="0"/>
                </a:spcAft>
              </a:pPr>
              <a:endParaRPr lang="cs-CZ" sz="2000" b="1" kern="1200" dirty="0">
                <a:solidFill>
                  <a:srgbClr val="264067"/>
                </a:solidFill>
                <a:latin typeface="Arial" charset="0"/>
                <a:ea typeface="+mn-ea"/>
                <a:cs typeface="Arial"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19_Blank">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plate_white_cze">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72C7E7"/>
      </a:accent4>
      <a:accent5>
        <a:srgbClr val="3C8A2E"/>
      </a:accent5>
      <a:accent6>
        <a:srgbClr val="C9DD03"/>
      </a:accent6>
      <a:hlink>
        <a:srgbClr val="3C8A2E"/>
      </a:hlink>
      <a:folHlink>
        <a:srgbClr val="C9DD03"/>
      </a:folHlink>
    </a:clrScheme>
    <a:fontScheme name="template_white_cz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w="9525" cap="flat" cmpd="sng" algn="ctr">
          <a:noFill/>
          <a:prstDash val="solid"/>
          <a:round/>
          <a:headEnd type="none" w="med" len="med"/>
          <a:tailEnd type="none" w="med" len="med"/>
        </a:ln>
        <a:effectLst/>
      </a:spPr>
      <a:bodyPr vert="horz" wrap="square" lIns="36000" tIns="36000" rIns="36000" bIns="36000" numCol="1" rtlCol="0" anchor="t" anchorCtr="0" compatLnSpc="1">
        <a:prstTxWarp prst="textNoShape">
          <a:avLst/>
        </a:prstTxWarp>
        <a:noAutofit/>
      </a:bodyPr>
      <a:lstStyle>
        <a:defPPr marL="177800" marR="0" indent="-177800" algn="l" defTabSz="914400" rtl="0" eaLnBrk="1" fontAlgn="base" latinLnBrk="0" hangingPunct="1">
          <a:lnSpc>
            <a:spcPct val="100000"/>
          </a:lnSpc>
          <a:spcBef>
            <a:spcPct val="50000"/>
          </a:spcBef>
          <a:spcAft>
            <a:spcPct val="25000"/>
          </a:spcAft>
          <a:buClr>
            <a:srgbClr val="000066"/>
          </a:buClr>
          <a:buSzTx/>
          <a:buFontTx/>
          <a:buNone/>
          <a:tabLst/>
          <a:defRPr kumimoji="0" sz="14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rgbClr val="000066"/>
          </a:solidFill>
          <a:prstDash val="solid"/>
          <a:round/>
          <a:headEnd type="none" w="med" len="med"/>
          <a:tailEnd type="none" w="med" len="med"/>
        </a:ln>
        <a:effectLst/>
      </a:spPr>
      <a:bodyPr/>
      <a:lstStyle/>
    </a:lnDef>
    <a:txDef>
      <a:spPr>
        <a:noFill/>
      </a:spPr>
      <a:bodyPr wrap="square" lIns="36000" tIns="36000" rIns="36000" bIns="36000" rtlCol="0">
        <a:noAutofit/>
      </a:bodyPr>
      <a:lstStyle>
        <a:defPPr marL="177800" indent="-177800">
          <a:defRPr sz="1400" dirty="0" err="1" smtClean="0">
            <a:solidFill>
              <a:schemeClr val="tx1"/>
            </a:solidFill>
          </a:defRPr>
        </a:defPPr>
      </a:lstStyle>
    </a:txDef>
  </a:objectDefaults>
  <a:extraClrSchemeLst>
    <a:extraClrScheme>
      <a:clrScheme name="template_white_cze 1">
        <a:dk1>
          <a:srgbClr val="000066"/>
        </a:dk1>
        <a:lt1>
          <a:srgbClr val="FFFFFF"/>
        </a:lt1>
        <a:dk2>
          <a:srgbClr val="000066"/>
        </a:dk2>
        <a:lt2>
          <a:srgbClr val="E5E5CC"/>
        </a:lt2>
        <a:accent1>
          <a:srgbClr val="800080"/>
        </a:accent1>
        <a:accent2>
          <a:srgbClr val="996633"/>
        </a:accent2>
        <a:accent3>
          <a:srgbClr val="FFFFFF"/>
        </a:accent3>
        <a:accent4>
          <a:srgbClr val="000056"/>
        </a:accent4>
        <a:accent5>
          <a:srgbClr val="C0AAC0"/>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2">
        <a:dk1>
          <a:srgbClr val="000066"/>
        </a:dk1>
        <a:lt1>
          <a:srgbClr val="FFFFFF"/>
        </a:lt1>
        <a:dk2>
          <a:srgbClr val="000066"/>
        </a:dk2>
        <a:lt2>
          <a:srgbClr val="E5E5CC"/>
        </a:lt2>
        <a:accent1>
          <a:srgbClr val="000066"/>
        </a:accent1>
        <a:accent2>
          <a:srgbClr val="996633"/>
        </a:accent2>
        <a:accent3>
          <a:srgbClr val="FFFFFF"/>
        </a:accent3>
        <a:accent4>
          <a:srgbClr val="000056"/>
        </a:accent4>
        <a:accent5>
          <a:srgbClr val="AAAAB8"/>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3">
        <a:dk1>
          <a:srgbClr val="000066"/>
        </a:dk1>
        <a:lt1>
          <a:srgbClr val="FFFFFF"/>
        </a:lt1>
        <a:dk2>
          <a:srgbClr val="000066"/>
        </a:dk2>
        <a:lt2>
          <a:srgbClr val="E5E5CC"/>
        </a:lt2>
        <a:accent1>
          <a:srgbClr val="6666FF"/>
        </a:accent1>
        <a:accent2>
          <a:srgbClr val="996633"/>
        </a:accent2>
        <a:accent3>
          <a:srgbClr val="FFFFFF"/>
        </a:accent3>
        <a:accent4>
          <a:srgbClr val="000056"/>
        </a:accent4>
        <a:accent5>
          <a:srgbClr val="B8B8FF"/>
        </a:accent5>
        <a:accent6>
          <a:srgbClr val="8A5C2D"/>
        </a:accent6>
        <a:hlink>
          <a:srgbClr val="33660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template_white_cze">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72C7E7"/>
      </a:accent4>
      <a:accent5>
        <a:srgbClr val="3C8A2E"/>
      </a:accent5>
      <a:accent6>
        <a:srgbClr val="C9DD03"/>
      </a:accent6>
      <a:hlink>
        <a:srgbClr val="3C8A2E"/>
      </a:hlink>
      <a:folHlink>
        <a:srgbClr val="C9DD03"/>
      </a:folHlink>
    </a:clrScheme>
    <a:fontScheme name="template_white_cz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w="9525" cap="flat" cmpd="sng" algn="ctr">
          <a:noFill/>
          <a:prstDash val="solid"/>
          <a:round/>
          <a:headEnd type="none" w="med" len="med"/>
          <a:tailEnd type="none" w="med" len="med"/>
        </a:ln>
        <a:effectLst/>
      </a:spPr>
      <a:bodyPr vert="horz" wrap="square" lIns="36000" tIns="36000" rIns="36000" bIns="36000" numCol="1" rtlCol="0" anchor="t" anchorCtr="0" compatLnSpc="1">
        <a:prstTxWarp prst="textNoShape">
          <a:avLst/>
        </a:prstTxWarp>
        <a:noAutofit/>
      </a:bodyPr>
      <a:lstStyle>
        <a:defPPr marL="177800" marR="0" indent="-177800" algn="l" defTabSz="914400" rtl="0" eaLnBrk="1" fontAlgn="base" latinLnBrk="0" hangingPunct="1">
          <a:lnSpc>
            <a:spcPct val="100000"/>
          </a:lnSpc>
          <a:spcBef>
            <a:spcPct val="50000"/>
          </a:spcBef>
          <a:spcAft>
            <a:spcPct val="25000"/>
          </a:spcAft>
          <a:buClr>
            <a:srgbClr val="000066"/>
          </a:buClr>
          <a:buSzTx/>
          <a:buFontTx/>
          <a:buNone/>
          <a:tabLst/>
          <a:defRPr kumimoji="0" sz="14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rgbClr val="000066"/>
          </a:solidFill>
          <a:prstDash val="solid"/>
          <a:round/>
          <a:headEnd type="none" w="med" len="med"/>
          <a:tailEnd type="none" w="med" len="med"/>
        </a:ln>
        <a:effectLst/>
      </a:spPr>
      <a:bodyPr/>
      <a:lstStyle/>
    </a:lnDef>
    <a:txDef>
      <a:spPr>
        <a:noFill/>
      </a:spPr>
      <a:bodyPr wrap="square" lIns="36000" tIns="36000" rIns="36000" bIns="36000" rtlCol="0">
        <a:noAutofit/>
      </a:bodyPr>
      <a:lstStyle>
        <a:defPPr marL="177800" indent="-177800">
          <a:defRPr sz="1400" dirty="0" err="1" smtClean="0">
            <a:solidFill>
              <a:schemeClr val="tx1"/>
            </a:solidFill>
          </a:defRPr>
        </a:defPPr>
      </a:lstStyle>
    </a:txDef>
  </a:objectDefaults>
  <a:extraClrSchemeLst>
    <a:extraClrScheme>
      <a:clrScheme name="template_white_cze 1">
        <a:dk1>
          <a:srgbClr val="000066"/>
        </a:dk1>
        <a:lt1>
          <a:srgbClr val="FFFFFF"/>
        </a:lt1>
        <a:dk2>
          <a:srgbClr val="000066"/>
        </a:dk2>
        <a:lt2>
          <a:srgbClr val="E5E5CC"/>
        </a:lt2>
        <a:accent1>
          <a:srgbClr val="800080"/>
        </a:accent1>
        <a:accent2>
          <a:srgbClr val="996633"/>
        </a:accent2>
        <a:accent3>
          <a:srgbClr val="FFFFFF"/>
        </a:accent3>
        <a:accent4>
          <a:srgbClr val="000056"/>
        </a:accent4>
        <a:accent5>
          <a:srgbClr val="C0AAC0"/>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2">
        <a:dk1>
          <a:srgbClr val="000066"/>
        </a:dk1>
        <a:lt1>
          <a:srgbClr val="FFFFFF"/>
        </a:lt1>
        <a:dk2>
          <a:srgbClr val="000066"/>
        </a:dk2>
        <a:lt2>
          <a:srgbClr val="E5E5CC"/>
        </a:lt2>
        <a:accent1>
          <a:srgbClr val="000066"/>
        </a:accent1>
        <a:accent2>
          <a:srgbClr val="996633"/>
        </a:accent2>
        <a:accent3>
          <a:srgbClr val="FFFFFF"/>
        </a:accent3>
        <a:accent4>
          <a:srgbClr val="000056"/>
        </a:accent4>
        <a:accent5>
          <a:srgbClr val="AAAAB8"/>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
      <a:clrScheme name="template_white_cze 3">
        <a:dk1>
          <a:srgbClr val="000066"/>
        </a:dk1>
        <a:lt1>
          <a:srgbClr val="FFFFFF"/>
        </a:lt1>
        <a:dk2>
          <a:srgbClr val="000066"/>
        </a:dk2>
        <a:lt2>
          <a:srgbClr val="E5E5CC"/>
        </a:lt2>
        <a:accent1>
          <a:srgbClr val="6666FF"/>
        </a:accent1>
        <a:accent2>
          <a:srgbClr val="996633"/>
        </a:accent2>
        <a:accent3>
          <a:srgbClr val="FFFFFF"/>
        </a:accent3>
        <a:accent4>
          <a:srgbClr val="000056"/>
        </a:accent4>
        <a:accent5>
          <a:srgbClr val="B8B8FF"/>
        </a:accent5>
        <a:accent6>
          <a:srgbClr val="8A5C2D"/>
        </a:accent6>
        <a:hlink>
          <a:srgbClr val="336600"/>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3_Blank">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12464</TotalTime>
  <Words>17166</Words>
  <Application>Microsoft Office PowerPoint</Application>
  <PresentationFormat>Custom</PresentationFormat>
  <Paragraphs>1645</Paragraphs>
  <Slides>58</Slides>
  <Notes>55</Notes>
  <HiddenSlides>0</HiddenSlides>
  <MMClips>0</MMClips>
  <ScaleCrop>false</ScaleCrop>
  <HeadingPairs>
    <vt:vector size="4" baseType="variant">
      <vt:variant>
        <vt:lpstr>Theme</vt:lpstr>
      </vt:variant>
      <vt:variant>
        <vt:i4>4</vt:i4>
      </vt:variant>
      <vt:variant>
        <vt:lpstr>Slide Titles</vt:lpstr>
      </vt:variant>
      <vt:variant>
        <vt:i4>58</vt:i4>
      </vt:variant>
    </vt:vector>
  </HeadingPairs>
  <TitlesOfParts>
    <vt:vector size="62" baseType="lpstr">
      <vt:lpstr>19_Blank</vt:lpstr>
      <vt:lpstr>2_template_white_cze</vt:lpstr>
      <vt:lpstr>3_template_white_cze</vt:lpstr>
      <vt:lpstr>23_Blank</vt:lpstr>
      <vt:lpstr>Konzultační materiály CEIOPS  Standardní formule (č. 47-54) </vt:lpstr>
      <vt:lpstr>Solvency II – Three pillar approach</vt:lpstr>
      <vt:lpstr>Current CEIOPS’ workplan</vt:lpstr>
      <vt:lpstr>SCR – Modular approach</vt:lpstr>
      <vt:lpstr>Main QIS4 Findings - SCR</vt:lpstr>
      <vt:lpstr>Main QIS4 Findings - SCR</vt:lpstr>
      <vt:lpstr>Standard formula SCR   Market risk Module (CP 47)  </vt:lpstr>
      <vt:lpstr>SCR – Market Risk</vt:lpstr>
      <vt:lpstr>SCR – Market Risk</vt:lpstr>
      <vt:lpstr>SCR – Market Risk</vt:lpstr>
      <vt:lpstr>SCR – Market Risk</vt:lpstr>
      <vt:lpstr>SCR – Market Risk</vt:lpstr>
      <vt:lpstr>Standard formula SCR   Counterparty default risk module  (CP 51)  </vt:lpstr>
      <vt:lpstr>SCR – Counterparty Default Risk</vt:lpstr>
      <vt:lpstr>SCR – Counterparty Default Risk</vt:lpstr>
      <vt:lpstr>SCR – Counterparty Default Risk</vt:lpstr>
      <vt:lpstr>SCR – Counterparty Default Risk</vt:lpstr>
      <vt:lpstr>SCR – Counterparty Default Risk</vt:lpstr>
      <vt:lpstr>Standard formula SCR   Life Underwriting Risk  (CP 49)  </vt:lpstr>
      <vt:lpstr>SCR – Life Underwriting Risk</vt:lpstr>
      <vt:lpstr>SCR – Life Underwriting Risk</vt:lpstr>
      <vt:lpstr>SCR – Life Underwriting Risk</vt:lpstr>
      <vt:lpstr>SCR – Life Underwriting Risk</vt:lpstr>
      <vt:lpstr>SCR – Life Underwriting Risk</vt:lpstr>
      <vt:lpstr>Standard formula SCR   Non Life Underwriting Risk  (CP 48)  </vt:lpstr>
      <vt:lpstr>SCR – Non Life Underwriting Risk</vt:lpstr>
      <vt:lpstr>SCR – Non Life Underwriting Risk</vt:lpstr>
      <vt:lpstr>SCR – Non Life Underwriting Risk</vt:lpstr>
      <vt:lpstr>SCR – Non Life Underwriting Risk</vt:lpstr>
      <vt:lpstr>SCR – Non Life Underwriting Risk</vt:lpstr>
      <vt:lpstr>Standard formula SCR   Health Underwriting Risk  (CP 50)  </vt:lpstr>
      <vt:lpstr>SCR – Health Underwriting Risk</vt:lpstr>
      <vt:lpstr>SCR – Health Underwriting Risk</vt:lpstr>
      <vt:lpstr>SCR – Health Underwriting Risk</vt:lpstr>
      <vt:lpstr>SCR – Health Underwriting Risk</vt:lpstr>
      <vt:lpstr>SCR – Health Underwriting Risk</vt:lpstr>
      <vt:lpstr>Standard formula SCR   Operational risk  (CP 53)  </vt:lpstr>
      <vt:lpstr>SCR – Operational Risk</vt:lpstr>
      <vt:lpstr>SCR – Operational Risk</vt:lpstr>
      <vt:lpstr>SCR – Operational Risk</vt:lpstr>
      <vt:lpstr>SCR – Operational Risk</vt:lpstr>
      <vt:lpstr>SCR – Operational Risk</vt:lpstr>
      <vt:lpstr>Standard formula SCR   Risk mitigation techniques  (CP 52)  </vt:lpstr>
      <vt:lpstr>SCR – Risk Mitigation Techniques</vt:lpstr>
      <vt:lpstr>SCR – Risk Mitigation Techniques</vt:lpstr>
      <vt:lpstr>SCR – Risk Mitigation Techniques</vt:lpstr>
      <vt:lpstr>SCR – Risk Mitigation Techniques</vt:lpstr>
      <vt:lpstr>SCR – Risk Mitigation Techniques</vt:lpstr>
      <vt:lpstr>SCR – Risk Mitigation Techniques</vt:lpstr>
      <vt:lpstr>Standard formula SCR   Loss-absorbing capacity of technical provisions and deferred taxes  (CP 54)  </vt:lpstr>
      <vt:lpstr>SCR – Loss-absorbing capacity of technical provisions and deferred taxes</vt:lpstr>
      <vt:lpstr>SCR – Loss-absorbing capacity of technical provisions and deferred taxes</vt:lpstr>
      <vt:lpstr>SCR – Loss-absorbing capacity of technical provisions and deferred taxes</vt:lpstr>
      <vt:lpstr>SCR – Loss-absorbing capacity of technical provisions and deferred taxes</vt:lpstr>
      <vt:lpstr>SCR – Loss-absorbing capacity of technical provisions and deferred taxes</vt:lpstr>
      <vt:lpstr>SCR – Loss-absorbing capacity of technical provisions and deferred taxes</vt:lpstr>
      <vt:lpstr>List of Used Literature</vt:lpstr>
      <vt:lpstr>Slide 58</vt:lpstr>
    </vt:vector>
  </TitlesOfParts>
  <Company>Deloitte Central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36pt Title 2 – 36pt</dc:title>
  <dc:creator>Zuzana Ludvikova</dc:creator>
  <cp:lastModifiedBy>Jan Stejskal</cp:lastModifiedBy>
  <cp:revision>1232</cp:revision>
  <cp:lastPrinted>2009-11-26T12:25:46Z</cp:lastPrinted>
  <dcterms:created xsi:type="dcterms:W3CDTF">2008-11-20T16:34:20Z</dcterms:created>
  <dcterms:modified xsi:type="dcterms:W3CDTF">2009-11-26T14:03:31Z</dcterms:modified>
</cp:coreProperties>
</file>